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81" r:id="rId2"/>
    <p:sldId id="328" r:id="rId3"/>
    <p:sldId id="337" r:id="rId4"/>
    <p:sldId id="382" r:id="rId5"/>
    <p:sldId id="329" r:id="rId6"/>
    <p:sldId id="378" r:id="rId7"/>
    <p:sldId id="375" r:id="rId8"/>
    <p:sldId id="376" r:id="rId9"/>
    <p:sldId id="377" r:id="rId10"/>
    <p:sldId id="359" r:id="rId11"/>
    <p:sldId id="363" r:id="rId12"/>
    <p:sldId id="380" r:id="rId13"/>
    <p:sldId id="379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46" d="100"/>
          <a:sy n="46" d="100"/>
        </p:scale>
        <p:origin x="-23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03071-16A8-4ED8-99C0-414A201AA42D}" type="datetimeFigureOut">
              <a:rPr lang="nl-NL" smtClean="0"/>
              <a:t>14-10-16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0E07E-8E9B-46FC-B5E2-61041E9D86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358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BD714-908F-4194-9728-0EFDCE98BEDD}" type="datetimeFigureOut">
              <a:rPr lang="nl-NL" smtClean="0"/>
              <a:t>14-10-16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44EF4-650E-4547-8980-FAED03597B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7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44EF4-650E-4547-8980-FAED03597BB3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12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ADA9-544E-4AB8-BE55-28C7CB71AFCF}" type="datetime1">
              <a:rPr lang="nl-NL" smtClean="0"/>
              <a:t>14-10-16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Leiderschap dringend gewenst 18 maart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329E-323C-41FB-8193-7CB77E26C0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40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D447-CDE9-43B6-9FEA-05A328DDDD46}" type="datetime1">
              <a:rPr lang="nl-NL" smtClean="0"/>
              <a:t>14-10-16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Leiderschap dringend gewenst 18 maart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329E-323C-41FB-8193-7CB77E26C0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87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ECD-9E85-4ED4-A805-1A0228B47919}" type="datetime1">
              <a:rPr lang="nl-NL" smtClean="0"/>
              <a:t>14-10-16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Leiderschap dringend gewenst 18 maart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329E-323C-41FB-8193-7CB77E26C0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05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2A4E-C00B-4A35-9189-081696A03164}" type="datetime1">
              <a:rPr lang="nl-NL" smtClean="0"/>
              <a:t>14-10-16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Leiderschap dringend gewenst 18 maart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329E-323C-41FB-8193-7CB77E26C0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38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1501-79F7-42C4-8296-3978731B33AE}" type="datetime1">
              <a:rPr lang="nl-NL" smtClean="0"/>
              <a:t>14-10-16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Leiderschap dringend gewenst 18 maart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329E-323C-41FB-8193-7CB77E26C0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75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119A-536B-4B7C-822B-6C3EEA718DA0}" type="datetime1">
              <a:rPr lang="nl-NL" smtClean="0"/>
              <a:t>14-10-16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Leiderschap dringend gewenst 18 maart 2016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329E-323C-41FB-8193-7CB77E26C0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62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1AD6-3D2C-476C-A3C1-3C2884A2C073}" type="datetime1">
              <a:rPr lang="nl-NL" smtClean="0"/>
              <a:t>14-10-16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Leiderschap dringend gewenst 18 maart 2016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329E-323C-41FB-8193-7CB77E26C0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20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1BE9-F2D5-455F-8D5A-12C6CF10352E}" type="datetime1">
              <a:rPr lang="nl-NL" smtClean="0"/>
              <a:t>14-10-16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Leiderschap dringend gewenst 18 maart 2016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329E-323C-41FB-8193-7CB77E26C0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234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42D2-7BDB-4AFA-99C4-793E716ADAF3}" type="datetime1">
              <a:rPr lang="nl-NL" smtClean="0"/>
              <a:t>14-10-16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Leiderschap dringend gewenst 18 maart 2016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329E-323C-41FB-8193-7CB77E26C0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09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5329-91F1-4EB0-8092-37D752EE755A}" type="datetime1">
              <a:rPr lang="nl-NL" smtClean="0"/>
              <a:t>14-10-16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Leiderschap dringend gewenst 18 maart 2016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329E-323C-41FB-8193-7CB77E26C0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88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D6E4-47F4-4A94-B908-7F544EAFEF17}" type="datetime1">
              <a:rPr lang="nl-NL" smtClean="0"/>
              <a:t>14-10-16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Leiderschap dringend gewenst 18 maart 2016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329E-323C-41FB-8193-7CB77E26C0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34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38292-2ED1-4A7E-9F7B-98293EB311ED}" type="datetime1">
              <a:rPr lang="nl-NL" smtClean="0"/>
              <a:t>14-10-16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Presentatie Leiderschap dringend gewenst 18 maart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329E-323C-41FB-8193-7CB77E26C0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71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gif"/><Relationship Id="rId20" Type="http://schemas.openxmlformats.org/officeDocument/2006/relationships/image" Target="../media/image16.jpeg"/><Relationship Id="rId21" Type="http://schemas.openxmlformats.org/officeDocument/2006/relationships/hyperlink" Target="http://www.google.nl/url?sa=i&amp;rct=j&amp;q=&amp;esrc=s&amp;source=images&amp;cd=&amp;cad=rja&amp;uact=8&amp;ved=0ahUKEwid1cK10ojLAhVFXRQKHfoHDckQjRwIBw&amp;url=http://www.beeld.nl/voor-beeldprojecten/functionele-advisering/gemeente-oegstgeest/&amp;bvm=bv.114733917,d.d24&amp;psig=AFQjCNHrumNkgiaGngNYZ8hZjbRlfnsuBA&amp;ust=1456136794013911" TargetMode="External"/><Relationship Id="rId22" Type="http://schemas.openxmlformats.org/officeDocument/2006/relationships/image" Target="../media/image17.jpeg"/><Relationship Id="rId23" Type="http://schemas.openxmlformats.org/officeDocument/2006/relationships/hyperlink" Target="http://www.google.nl/url?sa=i&amp;rct=j&amp;q=&amp;esrc=s&amp;source=images&amp;cd=&amp;cad=rja&amp;uact=8&amp;ved=0ahUKEwjp_ILL0ojLAhUGORQKHaSqDZgQjRwIBw&amp;url=http://www.zoeterwoude.nl/&amp;bvm=bv.114733917,d.d24&amp;psig=AFQjCNHHf8hyYqCw3RLKUBdF0Dgw4YSycw&amp;ust=1456136837794933" TargetMode="External"/><Relationship Id="rId24" Type="http://schemas.openxmlformats.org/officeDocument/2006/relationships/image" Target="../media/image18.png"/><Relationship Id="rId25" Type="http://schemas.openxmlformats.org/officeDocument/2006/relationships/hyperlink" Target="http://www.google.nl/url?sa=i&amp;rct=j&amp;q=&amp;esrc=s&amp;source=images&amp;cd=&amp;cad=rja&amp;uact=8&amp;ved=0ahUKEwipovnj0ojLAhUDPhQKHaYlDBUQjRwIBw&amp;url=http://www.servicepunt71.nl/&amp;bvm=bv.114733917,d.d24&amp;psig=AFQjCNEkv_Dma90UdSnZNKeOgEIJ-9_MXQ&amp;ust=1456136888911946" TargetMode="External"/><Relationship Id="rId26" Type="http://schemas.openxmlformats.org/officeDocument/2006/relationships/image" Target="../media/image19.png"/><Relationship Id="rId27" Type="http://schemas.openxmlformats.org/officeDocument/2006/relationships/hyperlink" Target="http://www.google.nl/url?sa=i&amp;rct=j&amp;q=&amp;esrc=s&amp;source=images&amp;cd=&amp;cad=rja&amp;uact=8&amp;ved=0ahUKEwirkZLU1IjLAhVI6xQKHYU4ByAQjRwIBw&amp;url=http://www.zzpnetwerknederland.nl/nieuwsbericht/we-moeten-meer-sneller-en-beter-netwerken&amp;bvm=bv.114733917,d.d24&amp;psig=AFQjCNHhn0xcFy_iBzQPNSG5UIatzy4ogQ&amp;ust=1456136964217489" TargetMode="External"/><Relationship Id="rId28" Type="http://schemas.openxmlformats.org/officeDocument/2006/relationships/image" Target="../media/image20.jpeg"/><Relationship Id="rId10" Type="http://schemas.openxmlformats.org/officeDocument/2006/relationships/image" Target="../media/image11.jpg"/><Relationship Id="rId11" Type="http://schemas.openxmlformats.org/officeDocument/2006/relationships/hyperlink" Target="http://www.google.nl/url?sa=i&amp;rct=j&amp;q=&amp;esrc=s&amp;source=images&amp;cd=&amp;cad=rja&amp;uact=8&amp;ved=0ahUKEwjom5rwzIjLAhVDuRQKHfisARUQjRwIBw&amp;url=http://amsterdamsmartcity.com/partners/detail/id/93/slug/tno?lang=nl&amp;psig=AFQjCNH1tRYVdSrvuK-ZXXbSXouxxVX4hA&amp;ust=1456135301445181" TargetMode="External"/><Relationship Id="rId12" Type="http://schemas.openxmlformats.org/officeDocument/2006/relationships/image" Target="../media/image12.png"/><Relationship Id="rId13" Type="http://schemas.openxmlformats.org/officeDocument/2006/relationships/hyperlink" Target="https://www.google.nl/url?sa=i&amp;rct=j&amp;q=&amp;esrc=s&amp;source=images&amp;cd=&amp;cad=rja&amp;uact=8&amp;ved=0ahUKEwjdyOq8zYjLAhVLPhQKHbvpBOAQjRwIBw&amp;url=https://twitter.com/vnoncw&amp;psig=AFQjCNE_zuXo7mlpYZgW49Rixemz_5ahqA&amp;ust=1456135453424218" TargetMode="External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6" Type="http://schemas.openxmlformats.org/officeDocument/2006/relationships/image" Target="../media/image1.png"/><Relationship Id="rId17" Type="http://schemas.openxmlformats.org/officeDocument/2006/relationships/hyperlink" Target="http://www.google.nl/url?sa=i&amp;rct=j&amp;q=&amp;esrc=s&amp;source=images&amp;cd=&amp;cad=rja&amp;uact=8&amp;ved=0ahUKEwihuLnM0IjLAhUBExQKHYRtBQ0QjRwIBw&amp;url=http://dataland.nl/onze-diensten/knoop/&amp;psig=AFQjCNHmWYW2F_F_lw8BnofOPfTiTytU6g&amp;ust=1456136043510562" TargetMode="External"/><Relationship Id="rId18" Type="http://schemas.openxmlformats.org/officeDocument/2006/relationships/image" Target="../media/image15.jpeg"/><Relationship Id="rId19" Type="http://schemas.openxmlformats.org/officeDocument/2006/relationships/hyperlink" Target="http://www.google.nl/url?sa=i&amp;rct=j&amp;q=&amp;esrc=s&amp;source=images&amp;cd=&amp;cad=rja&amp;uact=8&amp;ved=0ahUKEwiWhsyU0ojLAhWG7RQKHY43D0IQjRwIBw&amp;url=http://www.schooltuinleiderdorp.nl/&amp;psig=AFQjCNHR7PRoCEaiMzhWlB6PiO722XJ7cQ&amp;ust=1456136714216396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6" Type="http://schemas.openxmlformats.org/officeDocument/2006/relationships/hyperlink" Target="http://www.google.nl/url?sa=i&amp;rct=j&amp;q=&amp;esrc=s&amp;source=images&amp;cd=&amp;cad=rja&amp;uact=8&amp;ved=0ahUKEwi5v4SUy4jLAhVIuhoKHR52D_AQjRwIBw&amp;url=http://www.anwb.nl/contact-en-service/anwb-winkels/rotterdam+alexandrium&amp;psig=AFQjCNESw2Cq5qhptPTeoHzjbu_1OyXiFg&amp;ust=1456134750460742" TargetMode="External"/><Relationship Id="rId7" Type="http://schemas.openxmlformats.org/officeDocument/2006/relationships/image" Target="../media/image9.jpeg"/><Relationship Id="rId8" Type="http://schemas.openxmlformats.org/officeDocument/2006/relationships/hyperlink" Target="http://www.google.nl/url?sa=i&amp;rct=j&amp;q=&amp;esrc=s&amp;source=images&amp;cd=&amp;cad=rja&amp;uact=8&amp;ved=0ahUKEwjYy6XEyojLAhWH1xQKHVsjAIMQjRwIBw&amp;url=http://ternet.nu/?p=1532&amp;psig=AFQjCNFEPYR_rkdwrbPUMMQL5esOGYZsBw&amp;ust=145613454262418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2699791" y="5395491"/>
            <a:ext cx="4296553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1573358" y="692696"/>
            <a:ext cx="6094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Leiderschap of luwte?</a:t>
            </a:r>
            <a:endParaRPr lang="nl-NL" sz="36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59832" y="5370737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Frank van der Knaap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817694" y="2123273"/>
            <a:ext cx="59766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Gemeenten werken steeds vaker samen op het terrein van </a:t>
            </a:r>
            <a:r>
              <a:rPr lang="nl-NL" sz="1600" dirty="0" smtClean="0"/>
              <a:t>bedrijfsvoering</a:t>
            </a:r>
            <a:r>
              <a:rPr lang="nl-NL" sz="1600" dirty="0"/>
              <a:t>. </a:t>
            </a:r>
            <a:endParaRPr lang="nl-NL" sz="1600" dirty="0" smtClean="0"/>
          </a:p>
          <a:p>
            <a:r>
              <a:rPr lang="nl-NL" sz="1600" dirty="0" smtClean="0"/>
              <a:t>Niet </a:t>
            </a:r>
            <a:r>
              <a:rPr lang="nl-NL" sz="1600" dirty="0"/>
              <a:t>elke samenwerking </a:t>
            </a:r>
            <a:r>
              <a:rPr lang="nl-NL" sz="1600" dirty="0" smtClean="0"/>
              <a:t>is </a:t>
            </a:r>
            <a:r>
              <a:rPr lang="nl-NL" sz="1600" dirty="0"/>
              <a:t>succesvol en niet elk initiatief tot </a:t>
            </a:r>
            <a:r>
              <a:rPr lang="nl-NL" sz="1600" dirty="0" smtClean="0"/>
              <a:t>samenwerking </a:t>
            </a:r>
            <a:r>
              <a:rPr lang="nl-NL" sz="1600" dirty="0"/>
              <a:t>komt van de grond. </a:t>
            </a:r>
            <a:endParaRPr lang="nl-NL" sz="1600" dirty="0" smtClean="0"/>
          </a:p>
          <a:p>
            <a:r>
              <a:rPr lang="nl-NL" sz="1600" dirty="0" smtClean="0"/>
              <a:t>In </a:t>
            </a:r>
            <a:r>
              <a:rPr lang="nl-NL" sz="1600" dirty="0"/>
              <a:t>het proces om tot samenwerking tussen gemeenten te komen wordt </a:t>
            </a:r>
            <a:r>
              <a:rPr lang="nl-NL" sz="1600" dirty="0" smtClean="0"/>
              <a:t>bedrijfsvoering vaak verklaart </a:t>
            </a:r>
            <a:r>
              <a:rPr lang="nl-NL" sz="1600" dirty="0"/>
              <a:t>tot het exclusieve </a:t>
            </a:r>
            <a:r>
              <a:rPr lang="nl-NL" sz="1600" dirty="0" smtClean="0"/>
              <a:t>domein </a:t>
            </a:r>
            <a:r>
              <a:rPr lang="nl-NL" sz="1600" dirty="0"/>
              <a:t>van gemeentesecretarissen en vakkundige professionals en wordt bedrijfsvoering weggehouden uit de sfeer van de politiek. </a:t>
            </a:r>
            <a:endParaRPr lang="nl-NL" sz="1600" dirty="0" smtClean="0"/>
          </a:p>
          <a:p>
            <a:r>
              <a:rPr lang="nl-NL" sz="1600" dirty="0" smtClean="0"/>
              <a:t>Is </a:t>
            </a:r>
            <a:r>
              <a:rPr lang="nl-NL" sz="1600" dirty="0"/>
              <a:t>die aanpak succesvol? </a:t>
            </a:r>
            <a:endParaRPr lang="nl-NL" sz="1600" dirty="0" smtClean="0"/>
          </a:p>
          <a:p>
            <a:r>
              <a:rPr lang="nl-NL" sz="1600" dirty="0" smtClean="0"/>
              <a:t>Welke </a:t>
            </a:r>
            <a:r>
              <a:rPr lang="nl-NL" sz="1600" dirty="0"/>
              <a:t>lessen we kunnen leren van initiatieven die niet tot wasdom zijn </a:t>
            </a:r>
            <a:r>
              <a:rPr lang="nl-NL" sz="1600" dirty="0" smtClean="0"/>
              <a:t>gekomen?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24423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920993" y="4725143"/>
            <a:ext cx="6273564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5367" y="179929"/>
            <a:ext cx="82076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Dragen de tien genoemde succesbegunstigende factoren daadwerkelijk bij aan het succes van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intergemeentelijke samenwerkingsverbanden op het terrein van bedrijfsvoering? </a:t>
            </a:r>
            <a:endParaRPr kumimoji="0" lang="nl-NL" alt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323528" y="764704"/>
            <a:ext cx="8496944" cy="55446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467544" y="1151746"/>
            <a:ext cx="8208912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2650" algn="l"/>
              </a:tabLst>
            </a:pPr>
            <a:r>
              <a:rPr kumimoji="0" lang="nl-NL" altLang="nl-NL" sz="16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Van de tien genoemde succesbegunstigende factoren zijn er vijf die bij alle bestaande, en in die zin succesvolle, intergemeentelijke samenwerkingsverbanden op het terrein van bedrijfsvoering, voorkomen: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0" algn="l"/>
              </a:tabLst>
            </a:pPr>
            <a:r>
              <a:rPr kumimoji="0" lang="nl-NL" altLang="nl-NL" sz="16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sense of </a:t>
            </a:r>
            <a:r>
              <a:rPr kumimoji="0" lang="nl-NL" altLang="nl-NL" sz="1600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urgency</a:t>
            </a:r>
            <a:r>
              <a:rPr kumimoji="0" lang="nl-NL" altLang="nl-NL" sz="16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0" algn="l"/>
              </a:tabLst>
            </a:pPr>
            <a:r>
              <a:rPr kumimoji="0" lang="nl-NL" altLang="nl-NL" sz="16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regionaal leiderschap,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0" algn="l"/>
              </a:tabLst>
            </a:pPr>
            <a:r>
              <a:rPr kumimoji="0" lang="nl-NL" altLang="nl-NL" sz="16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gelijkwaardigheid van de samenwerkingspartners,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0" algn="l"/>
              </a:tabLst>
            </a:pPr>
            <a:r>
              <a:rPr kumimoji="0" lang="nl-NL" altLang="nl-NL" sz="16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het juiste type governance,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0" algn="l"/>
              </a:tabLst>
            </a:pPr>
            <a:r>
              <a:rPr kumimoji="0" lang="nl-NL" altLang="nl-NL" sz="16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rechtvaardige verdeling van kosten en baten.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92650" algn="l"/>
              </a:tabLst>
            </a:pPr>
            <a:r>
              <a:rPr kumimoji="0" lang="nl-NL" altLang="nl-NL" sz="16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Deze zijn ook aangetroffen bij de nog in oprichting zijnde samenwerkingsverbanden.</a:t>
            </a:r>
            <a:endParaRPr kumimoji="0" lang="nl-NL" altLang="nl-NL" sz="16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2650" algn="l"/>
              </a:tabLst>
            </a:pPr>
            <a:endParaRPr kumimoji="0" lang="nl-NL" altLang="nl-NL" sz="1600" i="1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92650" algn="l"/>
              </a:tabLst>
            </a:pPr>
            <a:r>
              <a:rPr kumimoji="0" lang="nl-NL" altLang="nl-NL" sz="16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</a:t>
            </a:r>
            <a:r>
              <a:rPr kumimoji="0" lang="nl-NL" altLang="nl-NL" sz="1600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laatste drie </a:t>
            </a:r>
            <a:r>
              <a:rPr kumimoji="0" lang="nl-NL" altLang="nl-NL" sz="16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zijn ook aangetroffen in de plannen of uitgangspunten van de samenwerkingsverbanden die niet tot oprichting zijn gekomen. Daarmee zijn deze succesbegunstigende factoren niet onderscheidend.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2650" algn="l"/>
              </a:tabLst>
            </a:pPr>
            <a:endParaRPr kumimoji="0" lang="nl-NL" altLang="nl-NL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2650" algn="l"/>
              </a:tabLst>
            </a:pPr>
            <a:r>
              <a:rPr kumimoji="0" lang="nl-NL" altLang="nl-NL" sz="16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Wel onderscheidend zijn: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0" algn="l"/>
              </a:tabLst>
            </a:pPr>
            <a:r>
              <a:rPr kumimoji="0" lang="nl-NL" altLang="nl-NL" sz="16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sense of </a:t>
            </a:r>
            <a:r>
              <a:rPr kumimoji="0" lang="nl-NL" altLang="nl-NL" sz="16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urgency</a:t>
            </a:r>
            <a:r>
              <a:rPr lang="nl-NL" altLang="nl-NL" sz="16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0" algn="l"/>
              </a:tabLst>
            </a:pPr>
            <a:r>
              <a:rPr kumimoji="0" lang="nl-NL" altLang="nl-NL" sz="16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regionaal leiderschap.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92650" algn="l"/>
              </a:tabLst>
            </a:pPr>
            <a:r>
              <a:rPr kumimoji="0" lang="nl-NL" altLang="nl-NL" sz="16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Regionaal leiderschap is zelfs een noodzakelijke voorwaarde voor een succesvolle oprichting van een samenwerkingsverband op het terrein van bedrijfsvoering.</a:t>
            </a:r>
            <a:endParaRPr kumimoji="0" lang="nl-NL" altLang="nl-NL" sz="16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249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467544" y="1062604"/>
            <a:ext cx="8208912" cy="42165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92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2650" algn="l"/>
              </a:tabLst>
            </a:pPr>
            <a:endParaRPr lang="nl-NL" altLang="nl-NL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2650" algn="l"/>
              </a:tabLst>
            </a:pPr>
            <a:endParaRPr lang="nl-NL" altLang="nl-NL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2650" algn="l"/>
              </a:tabLst>
            </a:pPr>
            <a:r>
              <a:rPr lang="nl-NL" altLang="nl-NL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Enkele p</a:t>
            </a:r>
            <a:r>
              <a:rPr kumimoji="0" lang="nl-NL" altLang="nl-NL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raktische</a:t>
            </a:r>
            <a:r>
              <a:rPr kumimoji="0" lang="nl-NL" altLang="nl-NL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aanbevelingen: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2650" algn="l"/>
              </a:tabLst>
            </a:pPr>
            <a:endParaRPr kumimoji="0" lang="nl-NL" altLang="nl-NL" b="1" i="1" u="none" strike="noStrike" cap="none" normalizeH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0" algn="l"/>
              </a:tabLst>
            </a:pPr>
            <a:r>
              <a:rPr lang="nl-NL" altLang="nl-NL" b="1" i="1" dirty="0" smtClean="0">
                <a:latin typeface="Calibri" pitchFamily="34" charset="0"/>
                <a:cs typeface="Times New Roman" pitchFamily="18" charset="0"/>
              </a:rPr>
              <a:t>Heroverweeg het initiatief tot samenwerking  als het gevoel voor urgentie ontbreekt.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92650" algn="l"/>
              </a:tabLst>
            </a:pPr>
            <a:endParaRPr lang="nl-NL" altLang="nl-NL" b="1" i="1" dirty="0" smtClean="0">
              <a:latin typeface="Calibri" pitchFamily="34" charset="0"/>
              <a:cs typeface="Times New Roman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0" algn="l"/>
              </a:tabLst>
            </a:pPr>
            <a:r>
              <a:rPr lang="nl-NL" altLang="nl-NL" b="1" i="1" dirty="0" smtClean="0">
                <a:latin typeface="Calibri" pitchFamily="34" charset="0"/>
                <a:cs typeface="Times New Roman" pitchFamily="18" charset="0"/>
              </a:rPr>
              <a:t>Zoek een regionaal leider, als die zich niet als vanzelfsprekend heeft aangediend.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92650" algn="l"/>
              </a:tabLst>
            </a:pPr>
            <a:endParaRPr lang="nl-NL" altLang="nl-NL" b="1" i="1" dirty="0" smtClean="0">
              <a:latin typeface="Calibri" pitchFamily="34" charset="0"/>
              <a:cs typeface="Times New Roman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0" algn="l"/>
              </a:tabLst>
            </a:pPr>
            <a:r>
              <a:rPr lang="nl-NL" altLang="nl-NL" b="1" i="1" dirty="0" smtClean="0">
                <a:latin typeface="Calibri" pitchFamily="34" charset="0"/>
                <a:cs typeface="Times New Roman" pitchFamily="18" charset="0"/>
              </a:rPr>
              <a:t>Wees leidend én terughoudend bij het invullen van die leidende rol.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92650" algn="l"/>
              </a:tabLst>
            </a:pPr>
            <a:endParaRPr lang="nl-NL" altLang="nl-NL" b="1" i="1" dirty="0" smtClean="0">
              <a:latin typeface="Calibri" pitchFamily="34" charset="0"/>
              <a:cs typeface="Times New Roman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0" algn="l"/>
              </a:tabLst>
            </a:pPr>
            <a:r>
              <a:rPr lang="nl-NL" altLang="nl-NL" b="1" i="1" dirty="0" smtClean="0">
                <a:latin typeface="Calibri" pitchFamily="34" charset="0"/>
                <a:cs typeface="Times New Roman" pitchFamily="18" charset="0"/>
              </a:rPr>
              <a:t>Wees niet bang om bedrijfsvoering politiek te maken.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0" algn="l"/>
              </a:tabLst>
            </a:pPr>
            <a:endParaRPr lang="nl-NL" altLang="nl-NL" b="1" i="1" dirty="0">
              <a:latin typeface="Calibri" pitchFamily="34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92650" algn="l"/>
              </a:tabLst>
            </a:pPr>
            <a:endParaRPr lang="nl-NL" altLang="nl-NL" b="1" i="1" dirty="0" smtClean="0">
              <a:latin typeface="Calibri" pitchFamily="34" charset="0"/>
              <a:cs typeface="Times New Roman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0" algn="l"/>
              </a:tabLst>
            </a:pPr>
            <a:endParaRPr kumimoji="0" lang="nl-NL" altLang="nl-NL" sz="16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896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920993" y="4725143"/>
            <a:ext cx="6273564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88467"/>
              </p:ext>
            </p:extLst>
          </p:nvPr>
        </p:nvGraphicFramePr>
        <p:xfrm>
          <a:off x="683568" y="404663"/>
          <a:ext cx="7920880" cy="6016714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2418786"/>
                <a:gridCol w="659669"/>
                <a:gridCol w="586106"/>
                <a:gridCol w="146860"/>
                <a:gridCol w="801763"/>
                <a:gridCol w="668451"/>
                <a:gridCol w="655119"/>
                <a:gridCol w="146860"/>
                <a:gridCol w="613130"/>
                <a:gridCol w="648072"/>
                <a:gridCol w="576064"/>
              </a:tblGrid>
              <a:tr h="23738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i="1" dirty="0" err="1" smtClean="0">
                          <a:solidFill>
                            <a:schemeClr val="tx1"/>
                          </a:solidFill>
                          <a:effectLst/>
                        </a:rPr>
                        <a:t>Samenwerkings-verbanden</a:t>
                      </a: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nl-NL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600" i="1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nl-NL" sz="16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600" i="1" dirty="0" smtClean="0">
                          <a:solidFill>
                            <a:schemeClr val="tx1"/>
                          </a:solidFill>
                          <a:effectLst/>
                        </a:rPr>
                        <a:t>succesbevorderende </a:t>
                      </a: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factoren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opgericht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nog in oprichting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niet opgericht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75122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SP71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DrS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TwB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DUO+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Hgl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HAL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/>
                          </a:solidFill>
                          <a:effectLst/>
                        </a:rPr>
                        <a:t>GV</a:t>
                      </a:r>
                      <a:endParaRPr lang="nl-NL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1. Sense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of </a:t>
                      </a: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urgency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2. Regionale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leider</a:t>
                      </a:r>
                    </a:p>
                    <a:p>
                      <a:pPr marL="22860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561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3. Informele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netwerken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4. Maatschappelijke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betrokkenheid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537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5a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) Aantal </a:t>
                      </a: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partners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5b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) Gelijkwaardigheid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6. Type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governance</a:t>
                      </a:r>
                    </a:p>
                    <a:p>
                      <a:pPr marL="22860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7. Volledig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beeld kosten en baten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8. Rechtvaardige verdeling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kosten, baten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9. Toegevoegde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waarde primair proces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10. Icoon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, branding, </a:t>
                      </a: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quick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 win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Totaal 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nl-NL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86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88640"/>
            <a:ext cx="51339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oelichting met afgeronde rechthoek 4"/>
          <p:cNvSpPr/>
          <p:nvPr/>
        </p:nvSpPr>
        <p:spPr>
          <a:xfrm>
            <a:off x="7138988" y="1484784"/>
            <a:ext cx="1815913" cy="1512168"/>
          </a:xfrm>
          <a:prstGeom prst="wedgeRoundRectCallout">
            <a:avLst>
              <a:gd name="adj1" fmla="val -226630"/>
              <a:gd name="adj2" fmla="val -1094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HAL</a:t>
            </a:r>
          </a:p>
          <a:p>
            <a:r>
              <a:rPr lang="nl-NL" sz="1600" b="1" dirty="0" smtClean="0"/>
              <a:t>Ja</a:t>
            </a:r>
          </a:p>
          <a:p>
            <a:r>
              <a:rPr lang="nl-NL" sz="1600" dirty="0" smtClean="0"/>
              <a:t>Té sterk,</a:t>
            </a:r>
          </a:p>
          <a:p>
            <a:r>
              <a:rPr lang="nl-NL" sz="1600" dirty="0" smtClean="0"/>
              <a:t>versnippering</a:t>
            </a:r>
          </a:p>
        </p:txBody>
      </p:sp>
      <p:sp>
        <p:nvSpPr>
          <p:cNvPr id="12" name="Toelichting met afgeronde rechthoek 11"/>
          <p:cNvSpPr/>
          <p:nvPr/>
        </p:nvSpPr>
        <p:spPr>
          <a:xfrm>
            <a:off x="1763688" y="740274"/>
            <a:ext cx="2016225" cy="960534"/>
          </a:xfrm>
          <a:prstGeom prst="wedgeRoundRectCallout">
            <a:avLst>
              <a:gd name="adj1" fmla="val 59083"/>
              <a:gd name="adj2" fmla="val 177196"/>
              <a:gd name="adj3" fmla="val 16667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DUO+</a:t>
            </a:r>
          </a:p>
          <a:p>
            <a:r>
              <a:rPr lang="nl-NL" sz="1600" b="1" dirty="0" smtClean="0"/>
              <a:t>Ja</a:t>
            </a:r>
          </a:p>
          <a:p>
            <a:r>
              <a:rPr lang="nl-NL" sz="1600" dirty="0"/>
              <a:t>S</a:t>
            </a:r>
            <a:r>
              <a:rPr lang="nl-NL" sz="1600" dirty="0" smtClean="0"/>
              <a:t>ociale decentralisaties</a:t>
            </a:r>
          </a:p>
        </p:txBody>
      </p:sp>
      <p:sp>
        <p:nvSpPr>
          <p:cNvPr id="13" name="Toelichting met afgeronde rechthoek 12"/>
          <p:cNvSpPr/>
          <p:nvPr/>
        </p:nvSpPr>
        <p:spPr>
          <a:xfrm>
            <a:off x="7138988" y="3505746"/>
            <a:ext cx="1824229" cy="1219398"/>
          </a:xfrm>
          <a:prstGeom prst="wedgeRoundRectCallout">
            <a:avLst>
              <a:gd name="adj1" fmla="val -200823"/>
              <a:gd name="adj2" fmla="val -83393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Gooi en Vechtstreek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 smtClean="0"/>
              <a:t>Niet doorpakken</a:t>
            </a:r>
          </a:p>
        </p:txBody>
      </p:sp>
      <p:sp>
        <p:nvSpPr>
          <p:cNvPr id="14" name="Toelichting met afgeronde rechthoek 13"/>
          <p:cNvSpPr/>
          <p:nvPr/>
        </p:nvSpPr>
        <p:spPr>
          <a:xfrm>
            <a:off x="4716016" y="396679"/>
            <a:ext cx="2422972" cy="1304129"/>
          </a:xfrm>
          <a:prstGeom prst="wedgeRoundRectCallout">
            <a:avLst>
              <a:gd name="adj1" fmla="val 20675"/>
              <a:gd name="adj2" fmla="val 128177"/>
              <a:gd name="adj3" fmla="val 16667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Twentebedrijf</a:t>
            </a:r>
            <a:r>
              <a:rPr lang="nl-NL" sz="1600" dirty="0" smtClean="0"/>
              <a:t> </a:t>
            </a:r>
          </a:p>
          <a:p>
            <a:r>
              <a:rPr lang="nl-NL" sz="1600" b="1" dirty="0" smtClean="0"/>
              <a:t>Ja</a:t>
            </a:r>
          </a:p>
          <a:p>
            <a:r>
              <a:rPr lang="nl-NL" sz="1600" dirty="0" smtClean="0"/>
              <a:t>Sociale decentralisaties en veiligheidsregio</a:t>
            </a:r>
            <a:endParaRPr lang="nl-NL" sz="1600" dirty="0"/>
          </a:p>
        </p:txBody>
      </p:sp>
      <p:sp>
        <p:nvSpPr>
          <p:cNvPr id="16" name="Toelichting met afgeronde rechthoek 15"/>
          <p:cNvSpPr/>
          <p:nvPr/>
        </p:nvSpPr>
        <p:spPr>
          <a:xfrm>
            <a:off x="3131840" y="5327399"/>
            <a:ext cx="1872208" cy="1215255"/>
          </a:xfrm>
          <a:prstGeom prst="wedgeRoundRectCallout">
            <a:avLst>
              <a:gd name="adj1" fmla="val 40735"/>
              <a:gd name="adj2" fmla="val -64891"/>
              <a:gd name="adj3" fmla="val 16667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A2</a:t>
            </a:r>
          </a:p>
          <a:p>
            <a:r>
              <a:rPr lang="nl-NL" sz="1600" b="1" dirty="0" smtClean="0"/>
              <a:t>Ja</a:t>
            </a:r>
          </a:p>
          <a:p>
            <a:r>
              <a:rPr lang="nl-NL" sz="1600" dirty="0" smtClean="0"/>
              <a:t>Kwetsbaarheid</a:t>
            </a:r>
          </a:p>
        </p:txBody>
      </p:sp>
      <p:sp>
        <p:nvSpPr>
          <p:cNvPr id="17" name="Toelichting met afgeronde rechthoek 16"/>
          <p:cNvSpPr/>
          <p:nvPr/>
        </p:nvSpPr>
        <p:spPr>
          <a:xfrm>
            <a:off x="171279" y="2636446"/>
            <a:ext cx="1916445" cy="1729123"/>
          </a:xfrm>
          <a:prstGeom prst="wedgeRoundRectCallout">
            <a:avLst>
              <a:gd name="adj1" fmla="val 123579"/>
              <a:gd name="adj2" fmla="val -12641"/>
              <a:gd name="adj3" fmla="val 16667"/>
            </a:avLst>
          </a:prstGeom>
          <a:ln w="285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Servicepunt71</a:t>
            </a:r>
          </a:p>
          <a:p>
            <a:r>
              <a:rPr lang="nl-NL" sz="1600" b="1" dirty="0" smtClean="0"/>
              <a:t>Ja</a:t>
            </a:r>
          </a:p>
          <a:p>
            <a:r>
              <a:rPr lang="nl-NL" sz="1600" dirty="0" smtClean="0"/>
              <a:t>Kwetsbaarheid</a:t>
            </a:r>
          </a:p>
        </p:txBody>
      </p:sp>
      <p:sp>
        <p:nvSpPr>
          <p:cNvPr id="19" name="Toelichting met afgeronde rechthoek 18"/>
          <p:cNvSpPr/>
          <p:nvPr/>
        </p:nvSpPr>
        <p:spPr>
          <a:xfrm>
            <a:off x="7175105" y="5085184"/>
            <a:ext cx="1779796" cy="1275656"/>
          </a:xfrm>
          <a:prstGeom prst="wedgeRoundRectCallout">
            <a:avLst>
              <a:gd name="adj1" fmla="val -263565"/>
              <a:gd name="adj2" fmla="val -174731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Haaglanden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 smtClean="0"/>
              <a:t>Prioriteit </a:t>
            </a:r>
          </a:p>
          <a:p>
            <a:r>
              <a:rPr lang="nl-NL" sz="1600" dirty="0" err="1" smtClean="0"/>
              <a:t>Wgr</a:t>
            </a:r>
            <a:r>
              <a:rPr lang="nl-NL" sz="1600" dirty="0" smtClean="0"/>
              <a:t>+-taken</a:t>
            </a:r>
          </a:p>
        </p:txBody>
      </p:sp>
      <p:sp>
        <p:nvSpPr>
          <p:cNvPr id="2" name="Rechthoek 1"/>
          <p:cNvSpPr/>
          <p:nvPr/>
        </p:nvSpPr>
        <p:spPr>
          <a:xfrm>
            <a:off x="2005013" y="5596691"/>
            <a:ext cx="92711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oelichting met afgeronde rechthoek 17"/>
          <p:cNvSpPr/>
          <p:nvPr/>
        </p:nvSpPr>
        <p:spPr>
          <a:xfrm>
            <a:off x="157420" y="5251922"/>
            <a:ext cx="1847593" cy="1290731"/>
          </a:xfrm>
          <a:prstGeom prst="wedgeRoundRectCallout">
            <a:avLst>
              <a:gd name="adj1" fmla="val 140508"/>
              <a:gd name="adj2" fmla="val -146200"/>
              <a:gd name="adj3" fmla="val 16667"/>
            </a:avLst>
          </a:prstGeom>
          <a:ln w="285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Drechtsteden</a:t>
            </a:r>
          </a:p>
          <a:p>
            <a:r>
              <a:rPr lang="nl-NL" sz="1600" b="1" dirty="0" smtClean="0"/>
              <a:t>Ja</a:t>
            </a:r>
          </a:p>
          <a:p>
            <a:r>
              <a:rPr lang="nl-NL" sz="1600" dirty="0" smtClean="0"/>
              <a:t>Ondersteuning</a:t>
            </a:r>
          </a:p>
          <a:p>
            <a:r>
              <a:rPr lang="nl-NL" sz="1600" dirty="0" smtClean="0"/>
              <a:t>Gem. Soc. Dienst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95536" y="188640"/>
            <a:ext cx="338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1. Sense of </a:t>
            </a:r>
            <a:r>
              <a:rPr lang="nl-NL" b="1" dirty="0" err="1" smtClean="0"/>
              <a:t>urgency</a:t>
            </a:r>
            <a:endParaRPr lang="nl-NL" b="1" dirty="0"/>
          </a:p>
        </p:txBody>
      </p:sp>
      <p:sp>
        <p:nvSpPr>
          <p:cNvPr id="15" name="Rechthoek 14"/>
          <p:cNvSpPr/>
          <p:nvPr/>
        </p:nvSpPr>
        <p:spPr>
          <a:xfrm rot="21005907">
            <a:off x="1792572" y="2151355"/>
            <a:ext cx="5846888" cy="224676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Conclusie: </a:t>
            </a:r>
          </a:p>
          <a:p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Bij niet-opgerichte samenwerkingsverbanden ontbreekt urgentie of niet effectief ingezet i.t.t. de andere </a:t>
            </a:r>
            <a:r>
              <a:rPr lang="nl-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samenwerkingsverbanden </a:t>
            </a:r>
            <a:endParaRPr lang="nl-NL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359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1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920993" y="4725143"/>
            <a:ext cx="6273564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518364"/>
              </p:ext>
            </p:extLst>
          </p:nvPr>
        </p:nvGraphicFramePr>
        <p:xfrm>
          <a:off x="539552" y="404664"/>
          <a:ext cx="8064897" cy="2512290"/>
        </p:xfrm>
        <a:graphic>
          <a:graphicData uri="http://schemas.openxmlformats.org/drawingml/2006/table">
            <a:tbl>
              <a:tblPr firstRow="1" firstCol="1" bandCol="1">
                <a:effectLst>
                  <a:reflection blurRad="1206500" stA="15000" endPos="68000" dist="38100" dir="5400000" sy="-100000" algn="bl" rotWithShape="0"/>
                </a:effectLst>
                <a:tableStyleId>{C083E6E3-FA7D-4D7B-A595-EF9225AFEA82}</a:tableStyleId>
              </a:tblPr>
              <a:tblGrid>
                <a:gridCol w="2042281"/>
                <a:gridCol w="578406"/>
                <a:gridCol w="478886"/>
                <a:gridCol w="218144"/>
                <a:gridCol w="597119"/>
                <a:gridCol w="654959"/>
                <a:gridCol w="601372"/>
                <a:gridCol w="280696"/>
                <a:gridCol w="554590"/>
                <a:gridCol w="516312"/>
                <a:gridCol w="456770"/>
                <a:gridCol w="241569"/>
                <a:gridCol w="843793"/>
              </a:tblGrid>
              <a:tr h="576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rgbClr val="5F497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 Regionaal leiderschap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6600"/>
                          </a:solidFill>
                          <a:effectLst/>
                        </a:rPr>
                        <a:t>SP71</a:t>
                      </a:r>
                      <a:endParaRPr lang="nl-NL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rgbClr val="006600"/>
                          </a:solidFill>
                          <a:effectLst/>
                        </a:rPr>
                        <a:t>DrS</a:t>
                      </a:r>
                      <a:endParaRPr lang="nl-NL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TwB</a:t>
                      </a:r>
                      <a:endParaRPr lang="nl-NL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DUO+</a:t>
                      </a:r>
                      <a:endParaRPr lang="nl-NL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A2</a:t>
                      </a:r>
                      <a:endParaRPr lang="nl-NL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rgbClr val="C00000"/>
                          </a:solidFill>
                          <a:effectLst/>
                        </a:rPr>
                        <a:t>Hgl</a:t>
                      </a:r>
                      <a:endParaRPr lang="nl-NL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C00000"/>
                          </a:solidFill>
                          <a:effectLst/>
                        </a:rPr>
                        <a:t>HAL</a:t>
                      </a:r>
                      <a:endParaRPr lang="nl-NL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C00000"/>
                          </a:solidFill>
                          <a:effectLst/>
                        </a:rPr>
                        <a:t>GV</a:t>
                      </a:r>
                      <a:endParaRPr lang="nl-NL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Totaal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Geen duidelijke leider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Niet onderscheidend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Begunstigend,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maar niet onmisbaar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Leiderdorp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Enschede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Uithorrn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Heeze-L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Onmisbaar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Dordrecht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405437"/>
              </p:ext>
            </p:extLst>
          </p:nvPr>
        </p:nvGraphicFramePr>
        <p:xfrm>
          <a:off x="539552" y="3140968"/>
          <a:ext cx="8064897" cy="2880320"/>
        </p:xfrm>
        <a:graphic>
          <a:graphicData uri="http://schemas.openxmlformats.org/drawingml/2006/table">
            <a:tbl>
              <a:tblPr firstRow="1" firstCol="1" bandCol="1">
                <a:effectLst>
                  <a:reflection blurRad="1206500" stA="15000" endPos="68000" dist="38100" dir="5400000" sy="-100000" algn="bl" rotWithShape="0"/>
                </a:effectLst>
                <a:tableStyleId>{C083E6E3-FA7D-4D7B-A595-EF9225AFEA82}</a:tableStyleId>
              </a:tblPr>
              <a:tblGrid>
                <a:gridCol w="2042281"/>
                <a:gridCol w="578406"/>
                <a:gridCol w="478886"/>
                <a:gridCol w="218144"/>
                <a:gridCol w="597119"/>
                <a:gridCol w="654959"/>
                <a:gridCol w="601372"/>
                <a:gridCol w="280696"/>
                <a:gridCol w="554590"/>
                <a:gridCol w="516312"/>
                <a:gridCol w="456770"/>
                <a:gridCol w="241569"/>
                <a:gridCol w="843793"/>
              </a:tblGrid>
              <a:tr h="711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rgbClr val="5F497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 Type regionaal leider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6600"/>
                          </a:solidFill>
                          <a:effectLst/>
                        </a:rPr>
                        <a:t>SP71</a:t>
                      </a:r>
                      <a:endParaRPr lang="nl-NL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rgbClr val="006600"/>
                          </a:solidFill>
                          <a:effectLst/>
                        </a:rPr>
                        <a:t>DrS</a:t>
                      </a:r>
                      <a:endParaRPr lang="nl-NL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TwB</a:t>
                      </a:r>
                      <a:endParaRPr lang="nl-NL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DUO+</a:t>
                      </a:r>
                      <a:endParaRPr lang="nl-NL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A2</a:t>
                      </a:r>
                      <a:endParaRPr lang="nl-NL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rgbClr val="C00000"/>
                          </a:solidFill>
                          <a:effectLst/>
                        </a:rPr>
                        <a:t>Hgl</a:t>
                      </a:r>
                      <a:endParaRPr lang="nl-NL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C00000"/>
                          </a:solidFill>
                          <a:effectLst/>
                        </a:rPr>
                        <a:t>HAL</a:t>
                      </a:r>
                      <a:endParaRPr lang="nl-NL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C00000"/>
                          </a:solidFill>
                          <a:effectLst/>
                        </a:rPr>
                        <a:t>GV</a:t>
                      </a:r>
                      <a:endParaRPr lang="nl-NL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Totaal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5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Geen duidelijke leider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Partijen verbindend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Conflicten bezwerend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Inhoudelijk-strategisch visionair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hthoek 8"/>
          <p:cNvSpPr/>
          <p:nvPr/>
        </p:nvSpPr>
        <p:spPr>
          <a:xfrm rot="20687752">
            <a:off x="1780949" y="1810388"/>
            <a:ext cx="5846888" cy="310854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Conclusies: </a:t>
            </a:r>
          </a:p>
          <a:p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Leider ontbrak bij niet-opgerichte samenwerkingsverbanden</a:t>
            </a:r>
            <a:endParaRPr lang="nl-NL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nl-N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Grootste gemeente niet altijd leidend </a:t>
            </a:r>
          </a:p>
          <a:p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In oprichtingsfase visionair,</a:t>
            </a:r>
          </a:p>
          <a:p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 oprichting partijen verbindend</a:t>
            </a:r>
            <a:endParaRPr lang="nl-NL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35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755575" y="436224"/>
            <a:ext cx="24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3. Informele netwerken</a:t>
            </a:r>
            <a:endParaRPr lang="nl-NL" b="1" dirty="0"/>
          </a:p>
        </p:txBody>
      </p:sp>
      <p:grpSp>
        <p:nvGrpSpPr>
          <p:cNvPr id="13" name="Groep 12"/>
          <p:cNvGrpSpPr/>
          <p:nvPr/>
        </p:nvGrpSpPr>
        <p:grpSpPr>
          <a:xfrm>
            <a:off x="424695" y="313317"/>
            <a:ext cx="8478024" cy="5974171"/>
            <a:chOff x="507097" y="330805"/>
            <a:chExt cx="8493491" cy="5974171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964" y="2014869"/>
              <a:ext cx="1691680" cy="970466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670" y="815829"/>
              <a:ext cx="1313009" cy="1313009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97" y="1016848"/>
              <a:ext cx="1676142" cy="1118399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5102153"/>
              <a:ext cx="1522223" cy="1140198"/>
            </a:xfrm>
            <a:prstGeom prst="rect">
              <a:avLst/>
            </a:prstGeom>
          </p:spPr>
        </p:pic>
        <p:pic>
          <p:nvPicPr>
            <p:cNvPr id="1033" name="Picture 9" descr="http://www.anwb.nl/bestanden/w620/content/gallery/anwb/gallery/contact/winkels/rotterdam-alexandrium/140512/rotterdam-alex-pui-620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837" y="1854240"/>
              <a:ext cx="2294751" cy="1291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http://www.ternet.nu/wp-content/uploads/Polypropyleen-fabriek.gi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647" y="1352682"/>
              <a:ext cx="1986888" cy="1365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267" y="330805"/>
              <a:ext cx="1950060" cy="1092034"/>
            </a:xfrm>
            <a:prstGeom prst="rect">
              <a:avLst/>
            </a:prstGeom>
          </p:spPr>
        </p:pic>
        <p:pic>
          <p:nvPicPr>
            <p:cNvPr id="1035" name="Picture 11" descr="http://amsterdamsmartcity.com/cache/162-header-0846a91ded633e1a0519fbd238940533-tno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941" y="5067946"/>
              <a:ext cx="1823372" cy="102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https://pbs.twimg.com/profile_images/2149510058/VNO-NCW_logo_sm.jp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059" y="436223"/>
              <a:ext cx="1042415" cy="1042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Afbeeldingsresultaat voor hogeschool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780" y="3936122"/>
              <a:ext cx="2222808" cy="1010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GEBRUI~1\AppData\Local\Temp\jZip\jZip11157\jZip1A360\UT_Logo_0072_Black_NL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472" y="4499033"/>
              <a:ext cx="2537649" cy="507530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1049" name="Picture 25" descr="http://dataland.nl/wp-content/uploads/2015/10/Gemeente-Leiden.jp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92" y="5114351"/>
              <a:ext cx="1428750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7" name="Picture 33" descr="http://www.schooltuinleiderdorp.nl/wp-content/uploads/2014/03/logo-gemeente-leiderdorp-4.jp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269" y="3665417"/>
              <a:ext cx="1146819" cy="1146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Picture 35" descr="http://www.beeld.nl/wp-content/uploads/logo-oegstgeest2.jp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39" y="3767156"/>
              <a:ext cx="1745947" cy="9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1" name="Picture 37" descr="http://www.zoeterwoude.nl/templates/images/logo.png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5338943"/>
              <a:ext cx="1722884" cy="808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3" name="Picture 39" descr="http://www.servicepunt71.nl/fileadmin/templates/layout/sp71/images/header/logo.png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401" y="4441388"/>
              <a:ext cx="1300371" cy="735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AutoShape 43" descr="Afbeeldingsresultaat voor netwer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AutoShape 45" descr="Afbeeldingsresultaat voor netwerk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6" name="Groep 15"/>
          <p:cNvGrpSpPr/>
          <p:nvPr/>
        </p:nvGrpSpPr>
        <p:grpSpPr>
          <a:xfrm>
            <a:off x="220568" y="294182"/>
            <a:ext cx="8851645" cy="6032294"/>
            <a:chOff x="220568" y="294182"/>
            <a:chExt cx="8851645" cy="6032294"/>
          </a:xfrm>
        </p:grpSpPr>
        <p:pic>
          <p:nvPicPr>
            <p:cNvPr id="1071" name="Picture 47" descr="http://www.zzpnetwerknederland.nl/Uploaded_files/Nieuws/zzpnetwerknederlandnetwerken.jpg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03" y="805557"/>
              <a:ext cx="3540933" cy="2349514"/>
            </a:xfrm>
            <a:prstGeom prst="rect">
              <a:avLst/>
            </a:prstGeom>
            <a:noFill/>
            <a:effectLst>
              <a:reflection stA="0" endPos="650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7" descr="http://www.zzpnetwerknederland.nl/Uploaded_files/Nieuws/zzpnetwerknederlandnetwerken.jpg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74" y="294182"/>
              <a:ext cx="4271539" cy="2834293"/>
            </a:xfrm>
            <a:prstGeom prst="rect">
              <a:avLst/>
            </a:prstGeom>
            <a:noFill/>
            <a:effectLst>
              <a:reflection stA="0" endPos="650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7" descr="http://www.zzpnetwerknederland.nl/Uploaded_files/Nieuws/zzpnetwerknederlandnetwerken.jpg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68" y="3597660"/>
              <a:ext cx="4112576" cy="2728816"/>
            </a:xfrm>
            <a:prstGeom prst="rect">
              <a:avLst/>
            </a:prstGeom>
            <a:noFill/>
            <a:effectLst>
              <a:reflection stA="0" endPos="650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7" descr="http://www.zzpnetwerknederland.nl/Uploaded_files/Nieuws/zzpnetwerknederlandnetwerken.jpg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985" y="3749668"/>
              <a:ext cx="3861296" cy="2562085"/>
            </a:xfrm>
            <a:prstGeom prst="rect">
              <a:avLst/>
            </a:prstGeom>
            <a:noFill/>
            <a:effectLst>
              <a:reflection stA="0" endPos="650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Rechthoek 43"/>
          <p:cNvSpPr/>
          <p:nvPr/>
        </p:nvSpPr>
        <p:spPr>
          <a:xfrm rot="20863408">
            <a:off x="1862850" y="1235412"/>
            <a:ext cx="5985133" cy="39703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Conclusies: </a:t>
            </a:r>
          </a:p>
          <a:p>
            <a:pPr marL="514350" indent="-514350">
              <a:buAutoNum type="arabicPeriod"/>
            </a:pP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 zijn geen netwerkrelaties tussen gemeenten en bedrijfsleven, kennisinstellingen en maatschappelijke instellingen als het gaat om bedrijfsvoering,    noch formeel, noch informeel.</a:t>
            </a:r>
            <a:endParaRPr lang="nl-NL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nl-N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Bedrijfsvoering wordt gezien als een louter interne aangelegenheid.</a:t>
            </a:r>
            <a:endParaRPr lang="nl-NL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429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920993" y="4725143"/>
            <a:ext cx="6273564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611560" y="332656"/>
            <a:ext cx="354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4. Maatschappelijke betrokkenheid</a:t>
            </a:r>
            <a:endParaRPr lang="nl-NL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611560" y="1628800"/>
            <a:ext cx="68353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Maatschappelijke betrokkenheid is niet aangetroffen bij de bestaande, </a:t>
            </a:r>
          </a:p>
          <a:p>
            <a:r>
              <a:rPr lang="nl-NL" dirty="0" smtClean="0"/>
              <a:t>noch bij de niet tot oprichting gekomen, noch bij de in oprichting </a:t>
            </a:r>
          </a:p>
          <a:p>
            <a:r>
              <a:rPr lang="nl-NL" dirty="0" smtClean="0"/>
              <a:t>zijnde samenwerkingsverbanden.</a:t>
            </a:r>
          </a:p>
          <a:p>
            <a:endParaRPr lang="nl-NL" dirty="0" smtClean="0"/>
          </a:p>
          <a:p>
            <a:r>
              <a:rPr lang="nl-NL" dirty="0" smtClean="0"/>
              <a:t>Er is sprake van formele, noch informele contacten tussen de </a:t>
            </a:r>
          </a:p>
          <a:p>
            <a:r>
              <a:rPr lang="nl-NL" dirty="0"/>
              <a:t>s</a:t>
            </a:r>
            <a:r>
              <a:rPr lang="nl-NL" dirty="0" smtClean="0"/>
              <a:t>amenwerkingsverbanden en maatschappelijke organisaties.</a:t>
            </a:r>
          </a:p>
          <a:p>
            <a:endParaRPr lang="nl-NL" dirty="0"/>
          </a:p>
          <a:p>
            <a:r>
              <a:rPr lang="nl-NL" dirty="0" smtClean="0"/>
              <a:t>Twee samenwerkingsverbanden opperden de suggestie dat </a:t>
            </a:r>
          </a:p>
          <a:p>
            <a:r>
              <a:rPr lang="nl-NL" dirty="0"/>
              <a:t>m</a:t>
            </a:r>
            <a:r>
              <a:rPr lang="nl-NL" dirty="0" smtClean="0"/>
              <a:t>aatschappelijke organisaties (bv. zorginstellingen, onderwijs)</a:t>
            </a:r>
          </a:p>
          <a:p>
            <a:r>
              <a:rPr lang="nl-NL" dirty="0"/>
              <a:t>a</a:t>
            </a:r>
            <a:r>
              <a:rPr lang="nl-NL" dirty="0" smtClean="0"/>
              <a:t>fnemer van diensten van het SSC zouden kunnen zijn.</a:t>
            </a:r>
            <a:endParaRPr lang="nl-NL" dirty="0"/>
          </a:p>
        </p:txBody>
      </p:sp>
      <p:sp>
        <p:nvSpPr>
          <p:cNvPr id="6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037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920993" y="4725143"/>
            <a:ext cx="6273564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95536" y="332656"/>
            <a:ext cx="5417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5. Aantal en gelijkwaardigheid samenwerkingspartners</a:t>
            </a:r>
            <a:endParaRPr lang="nl-NL" b="1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896636"/>
              </p:ext>
            </p:extLst>
          </p:nvPr>
        </p:nvGraphicFramePr>
        <p:xfrm>
          <a:off x="539552" y="3462671"/>
          <a:ext cx="8064897" cy="2232248"/>
        </p:xfrm>
        <a:graphic>
          <a:graphicData uri="http://schemas.openxmlformats.org/drawingml/2006/table">
            <a:tbl>
              <a:tblPr firstRow="1" firstCol="1" bandCol="1">
                <a:effectLst>
                  <a:reflection blurRad="1206500" stA="15000" endPos="68000" dist="38100" dir="5400000" sy="-100000" algn="bl" rotWithShape="0"/>
                </a:effectLst>
                <a:tableStyleId>{C083E6E3-FA7D-4D7B-A595-EF9225AFEA82}</a:tableStyleId>
              </a:tblPr>
              <a:tblGrid>
                <a:gridCol w="2042281"/>
                <a:gridCol w="578406"/>
                <a:gridCol w="478886"/>
                <a:gridCol w="218144"/>
                <a:gridCol w="597119"/>
                <a:gridCol w="654959"/>
                <a:gridCol w="601372"/>
                <a:gridCol w="280696"/>
                <a:gridCol w="554590"/>
                <a:gridCol w="516312"/>
                <a:gridCol w="456770"/>
                <a:gridCol w="241569"/>
                <a:gridCol w="843793"/>
              </a:tblGrid>
              <a:tr h="432048">
                <a:tc>
                  <a:txBody>
                    <a:bodyPr/>
                    <a:lstStyle/>
                    <a:p>
                      <a:r>
                        <a:rPr lang="nl-NL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formele gelijkheid</a:t>
                      </a:r>
                      <a:endParaRPr lang="nl-NL" sz="1600" i="0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6600"/>
                          </a:solidFill>
                          <a:effectLst/>
                        </a:rPr>
                        <a:t>SP71</a:t>
                      </a:r>
                      <a:endParaRPr lang="nl-NL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rgbClr val="006600"/>
                          </a:solidFill>
                          <a:effectLst/>
                        </a:rPr>
                        <a:t>DrS</a:t>
                      </a:r>
                      <a:endParaRPr lang="nl-NL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TwB</a:t>
                      </a:r>
                      <a:endParaRPr lang="nl-NL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DUO+</a:t>
                      </a:r>
                      <a:endParaRPr lang="nl-NL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A2</a:t>
                      </a:r>
                      <a:endParaRPr lang="nl-NL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rgbClr val="C00000"/>
                          </a:solidFill>
                          <a:effectLst/>
                        </a:rPr>
                        <a:t>Hgl</a:t>
                      </a:r>
                      <a:endParaRPr lang="nl-NL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C00000"/>
                          </a:solidFill>
                          <a:effectLst/>
                        </a:rPr>
                        <a:t>HAL</a:t>
                      </a:r>
                      <a:endParaRPr lang="nl-NL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C00000"/>
                          </a:solidFill>
                          <a:effectLst/>
                        </a:rPr>
                        <a:t>GV</a:t>
                      </a:r>
                      <a:endParaRPr lang="nl-NL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Totaal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Bijdrage aan kosten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 6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Verdeling baten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 5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Invloed op agenda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nee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 4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Nee 1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Stemgewicht in bestuur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nee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nee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 3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Nee 2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73852"/>
              </p:ext>
            </p:extLst>
          </p:nvPr>
        </p:nvGraphicFramePr>
        <p:xfrm>
          <a:off x="539552" y="1052736"/>
          <a:ext cx="8064897" cy="1512168"/>
        </p:xfrm>
        <a:graphic>
          <a:graphicData uri="http://schemas.openxmlformats.org/drawingml/2006/table">
            <a:tbl>
              <a:tblPr firstRow="1" firstCol="1" bandCol="1">
                <a:effectLst>
                  <a:reflection blurRad="1206500" stA="15000" endPos="68000" dist="38100" dir="5400000" sy="-100000" algn="bl" rotWithShape="0"/>
                </a:effectLst>
                <a:tableStyleId>{C083E6E3-FA7D-4D7B-A595-EF9225AFEA82}</a:tableStyleId>
              </a:tblPr>
              <a:tblGrid>
                <a:gridCol w="2042281"/>
                <a:gridCol w="578406"/>
                <a:gridCol w="478886"/>
                <a:gridCol w="218144"/>
                <a:gridCol w="597119"/>
                <a:gridCol w="654959"/>
                <a:gridCol w="601372"/>
                <a:gridCol w="280696"/>
                <a:gridCol w="554590"/>
                <a:gridCol w="516312"/>
                <a:gridCol w="456770"/>
                <a:gridCol w="241569"/>
                <a:gridCol w="843793"/>
              </a:tblGrid>
              <a:tr h="432048">
                <a:tc>
                  <a:txBody>
                    <a:bodyPr/>
                    <a:lstStyle/>
                    <a:p>
                      <a:r>
                        <a:rPr lang="nl-NL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aantal partners</a:t>
                      </a:r>
                      <a:endParaRPr lang="nl-NL" sz="1600" i="0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6600"/>
                          </a:solidFill>
                          <a:effectLst/>
                        </a:rPr>
                        <a:t>SP71</a:t>
                      </a:r>
                      <a:endParaRPr lang="nl-NL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rgbClr val="006600"/>
                          </a:solidFill>
                          <a:effectLst/>
                        </a:rPr>
                        <a:t>DrS</a:t>
                      </a:r>
                      <a:endParaRPr lang="nl-NL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TwB</a:t>
                      </a:r>
                      <a:endParaRPr lang="nl-NL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DUO+</a:t>
                      </a:r>
                      <a:endParaRPr lang="nl-NL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A2</a:t>
                      </a:r>
                      <a:endParaRPr lang="nl-NL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rgbClr val="C00000"/>
                          </a:solidFill>
                          <a:effectLst/>
                        </a:rPr>
                        <a:t>Hgl</a:t>
                      </a:r>
                      <a:endParaRPr lang="nl-NL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C00000"/>
                          </a:solidFill>
                          <a:effectLst/>
                        </a:rPr>
                        <a:t>HAL</a:t>
                      </a:r>
                      <a:endParaRPr lang="nl-NL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C00000"/>
                          </a:solidFill>
                          <a:effectLst/>
                        </a:rPr>
                        <a:t>GV</a:t>
                      </a:r>
                      <a:endParaRPr lang="nl-NL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&lt; 6 gemeenten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nl-NL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- &lt; 12 gemeenten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=&gt; 12 gemeenten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hthoek 8"/>
          <p:cNvSpPr/>
          <p:nvPr/>
        </p:nvSpPr>
        <p:spPr>
          <a:xfrm rot="21071626">
            <a:off x="1488706" y="1460409"/>
            <a:ext cx="5846888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Conclusie: </a:t>
            </a:r>
          </a:p>
          <a:p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Geen verband tussen aantal en succes</a:t>
            </a:r>
            <a:endParaRPr lang="nl-NL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hthoek 9"/>
          <p:cNvSpPr/>
          <p:nvPr/>
        </p:nvSpPr>
        <p:spPr>
          <a:xfrm rot="21071626">
            <a:off x="1574753" y="3512058"/>
            <a:ext cx="5846888" cy="181588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Conclusie: </a:t>
            </a:r>
          </a:p>
          <a:p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Verdeling kosten en baten wegen zwaarder dan invloed op agenda en stemgewicht</a:t>
            </a:r>
            <a:endParaRPr lang="nl-NL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38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920993" y="4725143"/>
            <a:ext cx="6273564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95536" y="332656"/>
            <a:ext cx="2593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6. Juiste type governance</a:t>
            </a:r>
            <a:endParaRPr lang="nl-NL" b="1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32579"/>
              </p:ext>
            </p:extLst>
          </p:nvPr>
        </p:nvGraphicFramePr>
        <p:xfrm>
          <a:off x="395536" y="908720"/>
          <a:ext cx="8424936" cy="4961795"/>
        </p:xfrm>
        <a:graphic>
          <a:graphicData uri="http://schemas.openxmlformats.org/drawingml/2006/table">
            <a:tbl>
              <a:tblPr firstRow="1" firstCol="1" bandCol="1">
                <a:tableStyleId>{68D230F3-CF80-4859-8CE7-A43EE81993B5}</a:tableStyleId>
              </a:tblPr>
              <a:tblGrid>
                <a:gridCol w="8424936"/>
              </a:tblGrid>
              <a:tr h="764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Governance Forms 	</a:t>
                      </a:r>
                      <a:r>
                        <a:rPr lang="en-US" sz="1600" dirty="0" smtClean="0">
                          <a:effectLst/>
                        </a:rPr>
                        <a:t> Trust</a:t>
                      </a:r>
                      <a:r>
                        <a:rPr lang="en-US" sz="1600" dirty="0">
                          <a:effectLst/>
                        </a:rPr>
                        <a:t>	</a:t>
                      </a:r>
                      <a:r>
                        <a:rPr lang="en-US" sz="1600" dirty="0" smtClean="0">
                          <a:effectLst/>
                        </a:rPr>
                        <a:t>Number </a:t>
                      </a:r>
                      <a:r>
                        <a:rPr lang="en-US" sz="1600" dirty="0">
                          <a:effectLst/>
                        </a:rPr>
                        <a:t>of	</a:t>
                      </a:r>
                      <a:r>
                        <a:rPr lang="en-US" sz="1600" dirty="0" smtClean="0">
                          <a:effectLst/>
                        </a:rPr>
                        <a:t>       Goal </a:t>
                      </a:r>
                      <a:r>
                        <a:rPr lang="en-US" sz="1600" dirty="0">
                          <a:effectLst/>
                        </a:rPr>
                        <a:t>Consensus	</a:t>
                      </a:r>
                      <a:r>
                        <a:rPr lang="en-US" sz="1600" dirty="0" smtClean="0">
                          <a:effectLst/>
                        </a:rPr>
                        <a:t>Need </a:t>
                      </a:r>
                      <a:r>
                        <a:rPr lang="en-US" sz="1600" dirty="0">
                          <a:effectLst/>
                        </a:rPr>
                        <a:t>for Network			</a:t>
                      </a:r>
                      <a:r>
                        <a:rPr lang="en-US" sz="1600" dirty="0" smtClean="0">
                          <a:effectLst/>
                        </a:rPr>
                        <a:t>	                    Participants</a:t>
                      </a:r>
                      <a:r>
                        <a:rPr lang="en-US" sz="1600" dirty="0">
                          <a:effectLst/>
                        </a:rPr>
                        <a:t>		</a:t>
                      </a:r>
                      <a:r>
                        <a:rPr lang="en-US" sz="1600" dirty="0" smtClean="0">
                          <a:effectLst/>
                        </a:rPr>
                        <a:t>Level </a:t>
                      </a:r>
                      <a:r>
                        <a:rPr lang="en-US" sz="1600" dirty="0">
                          <a:effectLst/>
                        </a:rPr>
                        <a:t>Competencies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7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Shared governance 	</a:t>
                      </a:r>
                      <a:r>
                        <a:rPr lang="en-US" sz="1600" dirty="0" smtClean="0">
                          <a:effectLst/>
                        </a:rPr>
                        <a:t> High                Few </a:t>
                      </a:r>
                      <a:r>
                        <a:rPr lang="en-US" sz="1600" dirty="0">
                          <a:effectLst/>
                        </a:rPr>
                        <a:t>	</a:t>
                      </a:r>
                      <a:r>
                        <a:rPr lang="en-US" sz="1600" dirty="0" smtClean="0">
                          <a:effectLst/>
                        </a:rPr>
                        <a:t>          High </a:t>
                      </a:r>
                      <a:r>
                        <a:rPr lang="en-US" sz="1600" dirty="0">
                          <a:effectLst/>
                        </a:rPr>
                        <a:t>		</a:t>
                      </a:r>
                      <a:r>
                        <a:rPr lang="en-US" sz="1600" dirty="0" smtClean="0">
                          <a:effectLst/>
                        </a:rPr>
                        <a:t>         Low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rgbClr val="5F497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</a:t>
                      </a:r>
                      <a:r>
                        <a:rPr lang="en-US" sz="1600" dirty="0" smtClean="0">
                          <a:effectLst/>
                        </a:rPr>
                        <a:t>density 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9515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           </a:t>
                      </a:r>
                      <a:r>
                        <a:rPr lang="en-US" sz="1600" dirty="0" smtClean="0">
                          <a:effectLst/>
                        </a:rPr>
                        <a:t>   (</a:t>
                      </a:r>
                      <a:r>
                        <a:rPr lang="en-US" sz="1600" dirty="0">
                          <a:effectLst/>
                        </a:rPr>
                        <a:t>Moderate to high)</a:t>
                      </a:r>
                      <a:endParaRPr lang="nl-NL" sz="16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                     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6600"/>
                          </a:solidFill>
                          <a:effectLst/>
                        </a:rPr>
                        <a:t>SP71,DrS</a:t>
                      </a:r>
                      <a:r>
                        <a:rPr lang="en-US" sz="1600" dirty="0">
                          <a:effectLst/>
                        </a:rPr>
                        <a:t>,      </a:t>
                      </a:r>
                      <a:r>
                        <a:rPr lang="en-US" sz="1600" dirty="0" smtClean="0">
                          <a:solidFill>
                            <a:srgbClr val="006600"/>
                          </a:solidFill>
                          <a:effectLst/>
                        </a:rPr>
                        <a:t>SP71</a:t>
                      </a:r>
                      <a:r>
                        <a:rPr lang="en-US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A2</a:t>
                      </a:r>
                      <a:r>
                        <a:rPr lang="en-US" sz="1600" dirty="0">
                          <a:effectLst/>
                        </a:rPr>
                        <a:t>,         </a:t>
                      </a:r>
                      <a:r>
                        <a:rPr lang="en-US" sz="1600" dirty="0" smtClean="0">
                          <a:solidFill>
                            <a:srgbClr val="006600"/>
                          </a:solidFill>
                          <a:effectLst/>
                        </a:rPr>
                        <a:t>SP71</a:t>
                      </a:r>
                      <a:r>
                        <a:rPr lang="en-US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TwB</a:t>
                      </a:r>
                      <a:r>
                        <a:rPr lang="en-US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Hgl</a:t>
                      </a:r>
                      <a:r>
                        <a:rPr lang="en-US" sz="1600" dirty="0">
                          <a:effectLst/>
                        </a:rPr>
                        <a:t>,</a:t>
                      </a:r>
                      <a:endParaRPr lang="nl-NL" sz="16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                     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nl-N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TwB</a:t>
                      </a:r>
                      <a:r>
                        <a:rPr lang="nl-NL" sz="1600" dirty="0" err="1" smtClean="0">
                          <a:effectLst/>
                        </a:rPr>
                        <a:t>,</a:t>
                      </a:r>
                      <a:r>
                        <a:rPr lang="nl-NL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Hgl</a:t>
                      </a:r>
                      <a:r>
                        <a:rPr lang="nl-NL" sz="1600" dirty="0" smtClean="0">
                          <a:effectLst/>
                        </a:rPr>
                        <a:t>         </a:t>
                      </a:r>
                      <a:r>
                        <a:rPr lang="nl-NL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DUO</a:t>
                      </a:r>
                      <a:r>
                        <a:rPr lang="nl-NL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nl-NL" sz="1600" dirty="0">
                          <a:effectLst/>
                        </a:rPr>
                        <a:t>,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</a:rPr>
                        <a:t>HAL</a:t>
                      </a:r>
                      <a:r>
                        <a:rPr lang="nl-NL" sz="1600" dirty="0">
                          <a:effectLst/>
                        </a:rPr>
                        <a:t>      </a:t>
                      </a:r>
                      <a:r>
                        <a:rPr lang="nl-NL" sz="1600" dirty="0" smtClean="0">
                          <a:solidFill>
                            <a:srgbClr val="FF0000"/>
                          </a:solidFill>
                          <a:effectLst/>
                        </a:rPr>
                        <a:t>HAL,GV</a:t>
                      </a:r>
                      <a:endParaRPr lang="nl-NL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Lead organization 	</a:t>
                      </a:r>
                      <a:r>
                        <a:rPr lang="en-US" sz="1600" dirty="0" smtClean="0">
                          <a:effectLst/>
                        </a:rPr>
                        <a:t> Low density </a:t>
                      </a:r>
                      <a:r>
                        <a:rPr lang="en-US" sz="1600" baseline="0" dirty="0" smtClean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effectLst/>
                        </a:rPr>
                        <a:t>Moderate</a:t>
                      </a:r>
                      <a:r>
                        <a:rPr lang="en-US" sz="1600" baseline="0" dirty="0" smtClean="0">
                          <a:effectLst/>
                        </a:rPr>
                        <a:t>      </a:t>
                      </a:r>
                      <a:r>
                        <a:rPr lang="en-US" sz="1600" dirty="0" smtClean="0">
                          <a:effectLst/>
                        </a:rPr>
                        <a:t>Moderately </a:t>
                      </a:r>
                      <a:r>
                        <a:rPr lang="en-US" sz="1600" dirty="0">
                          <a:effectLst/>
                        </a:rPr>
                        <a:t>low	</a:t>
                      </a:r>
                      <a:r>
                        <a:rPr lang="en-US" sz="1600" dirty="0" smtClean="0">
                          <a:effectLst/>
                        </a:rPr>
                        <a:t>          Moderate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312035" algn="l"/>
                        </a:tabLst>
                      </a:pPr>
                      <a:r>
                        <a:rPr lang="en-US" sz="1600" dirty="0">
                          <a:effectLst/>
                        </a:rPr>
                        <a:t>                                       </a:t>
                      </a:r>
                      <a:r>
                        <a:rPr lang="en-US" sz="1600" dirty="0" smtClean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HAL</a:t>
                      </a:r>
                      <a:r>
                        <a:rPr lang="en-US" sz="1600" dirty="0" smtClean="0">
                          <a:effectLst/>
                        </a:rPr>
                        <a:t>                   </a:t>
                      </a:r>
                      <a:r>
                        <a:rPr lang="en-US" sz="1600" dirty="0" err="1" smtClean="0">
                          <a:solidFill>
                            <a:srgbClr val="006600"/>
                          </a:solidFill>
                          <a:effectLst/>
                        </a:rPr>
                        <a:t>DrS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GV</a:t>
                      </a:r>
                      <a:r>
                        <a:rPr lang="en-US" sz="1600" dirty="0">
                          <a:effectLst/>
                        </a:rPr>
                        <a:t>                                          </a:t>
                      </a:r>
                      <a:r>
                        <a:rPr lang="en-US" sz="1600" dirty="0" smtClean="0">
                          <a:effectLst/>
                        </a:rPr>
                        <a:t>      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A2</a:t>
                      </a:r>
                      <a:endParaRPr lang="nl-NL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312035" algn="l"/>
                        </a:tabLst>
                      </a:pPr>
                      <a:r>
                        <a:rPr lang="en-US" sz="1600" dirty="0">
                          <a:effectLst/>
                        </a:rPr>
                        <a:t>                                                                                                                          </a:t>
                      </a:r>
                      <a:r>
                        <a:rPr lang="en-US" sz="1600" dirty="0" smtClean="0">
                          <a:effectLst/>
                        </a:rPr>
                        <a:t>        (</a:t>
                      </a:r>
                      <a:r>
                        <a:rPr lang="en-US" sz="1600" dirty="0">
                          <a:effectLst/>
                        </a:rPr>
                        <a:t>Moderate to high)</a:t>
                      </a:r>
                      <a:endParaRPr lang="nl-NL" sz="16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12035" algn="l"/>
                        </a:tabLst>
                        <a:defRPr/>
                      </a:pPr>
                      <a:r>
                        <a:rPr lang="en-US" sz="1600" dirty="0">
                          <a:effectLst/>
                        </a:rPr>
                        <a:t>                                                                                                                          </a:t>
                      </a:r>
                      <a:r>
                        <a:rPr lang="en-US" sz="1600" dirty="0" smtClean="0">
                          <a:effectLst/>
                        </a:rPr>
                        <a:t>        </a:t>
                      </a:r>
                      <a:r>
                        <a:rPr lang="en-US" sz="1600" dirty="0" smtClean="0">
                          <a:solidFill>
                            <a:srgbClr val="006600"/>
                          </a:solidFill>
                          <a:effectLst/>
                        </a:rPr>
                        <a:t>SP71,DrS</a:t>
                      </a:r>
                      <a:r>
                        <a:rPr lang="en-US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DUO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+, </a:t>
                      </a:r>
                      <a:r>
                        <a:rPr lang="nl-NL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Hgl,HAL</a:t>
                      </a:r>
                      <a:r>
                        <a:rPr lang="en-US" sz="1600" dirty="0" smtClean="0">
                          <a:effectLst/>
                        </a:rPr>
                        <a:t>                                                                                                                                          </a:t>
                      </a:r>
                      <a:endParaRPr lang="nl-NL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98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Network administrative 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Moderate</a:t>
                      </a:r>
                      <a:r>
                        <a:rPr lang="en-US" sz="1600" baseline="0" dirty="0" smtClean="0">
                          <a:effectLst/>
                        </a:rPr>
                        <a:t>   </a:t>
                      </a:r>
                      <a:r>
                        <a:rPr lang="en-US" sz="1600" dirty="0" err="1" smtClean="0">
                          <a:effectLst/>
                        </a:rPr>
                        <a:t>Moderate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</a:rPr>
                        <a:t>       </a:t>
                      </a:r>
                      <a:r>
                        <a:rPr lang="en-US" sz="1600" dirty="0" smtClean="0">
                          <a:effectLst/>
                        </a:rPr>
                        <a:t>Moderately</a:t>
                      </a:r>
                      <a:r>
                        <a:rPr lang="en-US" sz="1600" dirty="0">
                          <a:effectLst/>
                        </a:rPr>
                        <a:t>	</a:t>
                      </a:r>
                      <a:r>
                        <a:rPr lang="en-US" sz="1600" baseline="0" dirty="0" smtClean="0">
                          <a:effectLst/>
                        </a:rPr>
                        <a:t>           </a:t>
                      </a:r>
                      <a:r>
                        <a:rPr lang="en-US" sz="1600" dirty="0" smtClean="0">
                          <a:effectLst/>
                        </a:rPr>
                        <a:t>High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organization (NAO) 	</a:t>
                      </a:r>
                      <a:r>
                        <a:rPr lang="en-US" sz="1600" dirty="0" smtClean="0">
                          <a:effectLst/>
                        </a:rPr>
                        <a:t>      density   </a:t>
                      </a:r>
                      <a:r>
                        <a:rPr lang="en-US" sz="1600" baseline="0" dirty="0" smtClean="0">
                          <a:effectLst/>
                        </a:rPr>
                        <a:t>     </a:t>
                      </a:r>
                      <a:r>
                        <a:rPr lang="en-US" sz="1600" dirty="0" smtClean="0">
                          <a:effectLst/>
                        </a:rPr>
                        <a:t>to </a:t>
                      </a:r>
                      <a:r>
                        <a:rPr lang="en-US" sz="1600" dirty="0">
                          <a:effectLst/>
                        </a:rPr>
                        <a:t>many          </a:t>
                      </a:r>
                      <a:r>
                        <a:rPr lang="en-US" sz="1600" dirty="0" smtClean="0">
                          <a:effectLst/>
                        </a:rPr>
                        <a:t>high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6600"/>
                          </a:solidFill>
                          <a:effectLst/>
                        </a:rPr>
                        <a:t>DrS</a:t>
                      </a:r>
                      <a:r>
                        <a:rPr lang="en-US" sz="1600" dirty="0" err="1">
                          <a:effectLst/>
                        </a:rPr>
                        <a:t>,</a:t>
                      </a:r>
                      <a:r>
                        <a:rPr lang="en-US" sz="16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DUO+</a:t>
                      </a:r>
                      <a:r>
                        <a:rPr lang="en-US" sz="1600" dirty="0" err="1">
                          <a:effectLst/>
                        </a:rPr>
                        <a:t>,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HAL,GV</a:t>
                      </a:r>
                      <a:r>
                        <a:rPr lang="en-US" sz="1600" dirty="0">
                          <a:effectLst/>
                        </a:rPr>
                        <a:t>	</a:t>
                      </a:r>
                      <a:r>
                        <a:rPr lang="en-US" sz="1600" dirty="0" smtClean="0">
                          <a:effectLst/>
                        </a:rPr>
                        <a:t>      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A2 </a:t>
                      </a:r>
                      <a:r>
                        <a:rPr lang="en-US" sz="1600" dirty="0" smtClean="0">
                          <a:effectLst/>
                        </a:rPr>
                        <a:t>                </a:t>
                      </a:r>
                      <a:r>
                        <a:rPr lang="en-US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TwB</a:t>
                      </a:r>
                      <a:r>
                        <a:rPr lang="en-US" sz="1600" dirty="0" err="1" smtClean="0">
                          <a:effectLst/>
                        </a:rPr>
                        <a:t>,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Hgl</a:t>
                      </a:r>
                      <a:r>
                        <a:rPr lang="en-US" sz="1600" dirty="0" smtClean="0">
                          <a:effectLst/>
                        </a:rPr>
                        <a:t>          </a:t>
                      </a:r>
                      <a:r>
                        <a:rPr lang="en-US" sz="1600" dirty="0" smtClean="0">
                          <a:solidFill>
                            <a:srgbClr val="006600"/>
                          </a:solidFill>
                          <a:effectLst/>
                        </a:rPr>
                        <a:t>DrS</a:t>
                      </a:r>
                      <a:r>
                        <a:rPr lang="en-US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DUO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US" sz="1600" dirty="0">
                          <a:effectLst/>
                        </a:rPr>
                        <a:t>,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A2</a:t>
                      </a:r>
                      <a:r>
                        <a:rPr lang="en-US" sz="1600" dirty="0">
                          <a:effectLst/>
                        </a:rPr>
                        <a:t>        </a:t>
                      </a:r>
                      <a:r>
                        <a:rPr lang="en-US" sz="1600" dirty="0" smtClean="0">
                          <a:effectLst/>
                        </a:rPr>
                        <a:t>     </a:t>
                      </a:r>
                      <a:r>
                        <a:rPr lang="en-US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TwB</a:t>
                      </a:r>
                      <a:endParaRPr lang="nl-NL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97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6600"/>
                          </a:solidFill>
                          <a:effectLst/>
                        </a:rPr>
                        <a:t>SP71</a:t>
                      </a:r>
                      <a:r>
                        <a:rPr lang="en-US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A2</a:t>
                      </a:r>
                      <a:r>
                        <a:rPr lang="en-US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TwB,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Hgl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	</a:t>
                      </a:r>
                      <a:endParaRPr lang="nl-NL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                                  </a:t>
                      </a:r>
                      <a:endParaRPr lang="nl-NL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hthoek 6"/>
          <p:cNvSpPr/>
          <p:nvPr/>
        </p:nvSpPr>
        <p:spPr>
          <a:xfrm rot="21071626">
            <a:off x="829995" y="879229"/>
            <a:ext cx="7881368" cy="48320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Conclusies:</a:t>
            </a:r>
          </a:p>
          <a:p>
            <a:pPr marL="514350" indent="-514350">
              <a:buAutoNum type="arabicPeriod"/>
            </a:pPr>
            <a:r>
              <a:rPr lang="nl-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nderling vertrouwen meer dan voldoende (</a:t>
            </a:r>
            <a:r>
              <a:rPr lang="nl-NL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muv</a:t>
            </a: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HAL).</a:t>
            </a:r>
          </a:p>
          <a:p>
            <a:pPr marL="514350" indent="-514350">
              <a:buAutoNum type="arabicPeriod"/>
            </a:pP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governance van </a:t>
            </a:r>
            <a:r>
              <a:rPr lang="nl-NL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NAO’s</a:t>
            </a: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kan méér deelnemers aan dan de kleine verbanden nu hebben.</a:t>
            </a:r>
          </a:p>
          <a:p>
            <a:pPr marL="514350" indent="-514350">
              <a:buAutoNum type="arabicPeriod"/>
            </a:pP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Consensus </a:t>
            </a: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doelstellingen meer dan voldoende.</a:t>
            </a:r>
          </a:p>
          <a:p>
            <a:pPr marL="514350" indent="-514350">
              <a:buAutoNum type="arabicPeriod"/>
            </a:pP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niet opgerichte samenwerkingsverbanden zijn niet gestruikeld over gebrek aan consensus over doelstellingen.</a:t>
            </a:r>
          </a:p>
          <a:p>
            <a:pPr marL="514350" indent="-514350">
              <a:buAutoNum type="arabicPeriod"/>
            </a:pP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Netwerkcompetenties mogen meer aandacht krijgen.</a:t>
            </a:r>
          </a:p>
        </p:txBody>
      </p:sp>
      <p:sp>
        <p:nvSpPr>
          <p:cNvPr id="9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221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920993" y="4725143"/>
            <a:ext cx="6273564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032448" cy="365125"/>
          </a:xfrm>
        </p:spPr>
        <p:txBody>
          <a:bodyPr/>
          <a:lstStyle/>
          <a:p>
            <a:r>
              <a:rPr lang="nl-NL" dirty="0" smtClean="0"/>
              <a:t>Presentatie Leiderschap dringend gewenst 18 maart 2016</a:t>
            </a:r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395536" y="332656"/>
            <a:ext cx="37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7. Volledig beeld van </a:t>
            </a:r>
            <a:r>
              <a:rPr lang="nl-NL" b="1" u="sng" dirty="0" smtClean="0"/>
              <a:t>kosten</a:t>
            </a:r>
            <a:r>
              <a:rPr lang="nl-NL" b="1" dirty="0" smtClean="0"/>
              <a:t> en baten</a:t>
            </a:r>
            <a:endParaRPr lang="nl-NL" b="1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05774"/>
              </p:ext>
            </p:extLst>
          </p:nvPr>
        </p:nvGraphicFramePr>
        <p:xfrm>
          <a:off x="395538" y="764704"/>
          <a:ext cx="8353207" cy="5897371"/>
        </p:xfrm>
        <a:graphic>
          <a:graphicData uri="http://schemas.openxmlformats.org/drawingml/2006/table">
            <a:tbl>
              <a:tblPr firstCol="1" lastCol="1" bandRow="1">
                <a:tableStyleId>{5C22544A-7EE6-4342-B048-85BDC9FD1C3A}</a:tableStyleId>
              </a:tblPr>
              <a:tblGrid>
                <a:gridCol w="576062"/>
                <a:gridCol w="2376264"/>
                <a:gridCol w="573506"/>
                <a:gridCol w="506614"/>
                <a:gridCol w="216024"/>
                <a:gridCol w="545106"/>
                <a:gridCol w="535014"/>
                <a:gridCol w="495254"/>
                <a:gridCol w="148836"/>
                <a:gridCol w="452128"/>
                <a:gridCol w="452128"/>
                <a:gridCol w="392185"/>
                <a:gridCol w="291717"/>
                <a:gridCol w="792369"/>
              </a:tblGrid>
              <a:tr h="414951">
                <a:tc rowSpan="2"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chemeClr val="tx1"/>
                          </a:solidFill>
                          <a:effectLst/>
                        </a:rPr>
                        <a:t>Oorzaken 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tegenvallende kostenreductie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opgericht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nog in oprichting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niet opgericht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5129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SP71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</a:rPr>
                        <a:t>DrS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</a:rPr>
                        <a:t>TwB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DUO+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</a:rPr>
                        <a:t>Hgl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HAL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GV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Totaal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476">
                <a:tc rowSpan="6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impliciete kosten gem.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opleidingskosten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54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managementkosten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4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projectkosten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54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functioneel beheer </a:t>
                      </a:r>
                      <a:r>
                        <a:rPr lang="nl-NL" sz="1400" dirty="0" err="1">
                          <a:effectLst/>
                        </a:rPr>
                        <a:t>appl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54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vervangingskosten ICT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4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anders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546">
                <a:tc rowSpan="4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stijging kosten gem.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deels, niet gespecificeerd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54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ja, naar verwachting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54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ja, dienstverlening beter 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4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nee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nl-N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546">
                <a:tc rowSpan="9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Kosten samenwerking zelf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initiële projectkosten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nl-N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54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niveau dienstverlening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54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vervangingsinvesteringen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4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opleidingskosten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4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bestuurlijke kosten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54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huisvesting/facilitair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4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reorganisatie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4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cultuurtraject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4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anders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4783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 rot="21071626">
            <a:off x="1486951" y="2553161"/>
            <a:ext cx="6144641" cy="181588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Conclusie: </a:t>
            </a:r>
          </a:p>
          <a:p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impliciete kosten worden vaak buitenbeschouwing gelaten. Zij kunnen later voor een tegenvaller zorgen.</a:t>
            </a:r>
            <a:endParaRPr lang="nl-NL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87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722781" y="5395491"/>
            <a:ext cx="6273564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1573358" y="692696"/>
            <a:ext cx="6094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Leiderschap of luwte?</a:t>
            </a:r>
            <a:endParaRPr lang="nl-NL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8" name="Picture 2" descr="C:\Users\GEBRUI~1\AppData\Local\Temp\jZip\jZip11157\jZip1A360\UT_Logo_0072_Black_N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51008"/>
            <a:ext cx="2304258" cy="4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02427"/>
            <a:ext cx="3290271" cy="12241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924944"/>
            <a:ext cx="2423968" cy="160346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161184" y="2112966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Frank van der Knaap</a:t>
            </a:r>
          </a:p>
        </p:txBody>
      </p:sp>
    </p:spTree>
    <p:extLst>
      <p:ext uri="{BB962C8B-B14F-4D97-AF65-F5344CB8AC3E}">
        <p14:creationId xmlns:p14="http://schemas.microsoft.com/office/powerpoint/2010/main" val="107114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920993" y="4725143"/>
            <a:ext cx="6273564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95536" y="332656"/>
            <a:ext cx="37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7. Volledig beeld van kosten en </a:t>
            </a:r>
            <a:r>
              <a:rPr lang="nl-NL" b="1" u="sng" dirty="0"/>
              <a:t>baten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5139"/>
              </p:ext>
            </p:extLst>
          </p:nvPr>
        </p:nvGraphicFramePr>
        <p:xfrm>
          <a:off x="539553" y="908719"/>
          <a:ext cx="7992886" cy="5040070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1872207"/>
                <a:gridCol w="576064"/>
                <a:gridCol w="701536"/>
                <a:gridCol w="162560"/>
                <a:gridCol w="648072"/>
                <a:gridCol w="648072"/>
                <a:gridCol w="629528"/>
                <a:gridCol w="162560"/>
                <a:gridCol w="576064"/>
                <a:gridCol w="576064"/>
                <a:gridCol w="576064"/>
                <a:gridCol w="206693"/>
                <a:gridCol w="657402"/>
              </a:tblGrid>
              <a:tr h="20067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chemeClr val="tx1"/>
                          </a:solidFill>
                          <a:effectLst/>
                        </a:rPr>
                        <a:t>Niet-financiële 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baten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opgericht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nog in oprichting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niet opgericht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203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SP71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DrS</a:t>
                      </a:r>
                      <a:r>
                        <a:rPr lang="nl-NL" sz="1400" dirty="0">
                          <a:effectLst/>
                        </a:rPr>
                        <a:t>    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TwB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DUO+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A2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Hgl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HAL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GV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Totaal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2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Verbeteren kwaliteit dienstverlening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1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Continuïteit van dienstverlening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1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Benutten van kansen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Delen van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kennis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1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Stimuleren van innovaties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1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</a:rPr>
                        <a:t>Ontzorgen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 van partners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6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Bevorderen externe beeldvorming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1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Spreiden van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risico’s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0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Spin off naar andere samenwerkingen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hthoek 5"/>
          <p:cNvSpPr/>
          <p:nvPr/>
        </p:nvSpPr>
        <p:spPr>
          <a:xfrm rot="21071626">
            <a:off x="1209590" y="1928189"/>
            <a:ext cx="6423647" cy="310854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Conclusies: </a:t>
            </a:r>
          </a:p>
          <a:p>
            <a:pPr marL="514350" indent="-514350">
              <a:buAutoNum type="arabicPeriod"/>
            </a:pP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Verhogen kwaliteit en verbeteren continuïteit (= verminderen kwetsbaarheid) scoren goed (2K’s).</a:t>
            </a:r>
          </a:p>
          <a:p>
            <a:pPr marL="514350" indent="-514350">
              <a:buAutoNum type="arabicPeriod"/>
            </a:pPr>
            <a:r>
              <a:rPr lang="nl-N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Blik naar binnen gericht. Externe beeldvorming en spin off voor andere samenwerkingsverbanden scoren laag.</a:t>
            </a:r>
            <a:endParaRPr lang="nl-NL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535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920993" y="4725143"/>
            <a:ext cx="6273564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95536" y="332656"/>
            <a:ext cx="4789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8</a:t>
            </a:r>
            <a:r>
              <a:rPr lang="nl-NL" b="1" dirty="0" smtClean="0"/>
              <a:t>. </a:t>
            </a:r>
            <a:r>
              <a:rPr lang="nl-NL" b="1" dirty="0"/>
              <a:t>Rechtvaardige verdeling van kosten en baten </a:t>
            </a:r>
            <a:r>
              <a:rPr lang="nl-NL" b="1" dirty="0" smtClean="0"/>
              <a:t> </a:t>
            </a:r>
            <a:endParaRPr lang="nl-NL" b="1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6462"/>
              </p:ext>
            </p:extLst>
          </p:nvPr>
        </p:nvGraphicFramePr>
        <p:xfrm>
          <a:off x="539554" y="836711"/>
          <a:ext cx="7772853" cy="5533837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1698578"/>
                <a:gridCol w="749692"/>
                <a:gridCol w="792088"/>
                <a:gridCol w="162550"/>
                <a:gridCol w="629538"/>
                <a:gridCol w="792088"/>
                <a:gridCol w="720080"/>
                <a:gridCol w="162550"/>
                <a:gridCol w="773554"/>
                <a:gridCol w="648072"/>
                <a:gridCol w="644063"/>
              </a:tblGrid>
              <a:tr h="19591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</a:rPr>
                        <a:t>Samenwerkings-verbanden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Verdelingsprincipe kosten en baten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opgericht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nog in oprichting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niet opgericht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78359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SP71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DrS</a:t>
                      </a:r>
                      <a:r>
                        <a:rPr lang="nl-NL" sz="1400" dirty="0">
                          <a:effectLst/>
                        </a:rPr>
                        <a:t>    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TwB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DUO+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A2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Hgl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HAL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GV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1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Kosten gelijk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verdeeld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1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Kosten volgens afname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7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Kosten volgens vaste verdeelsleutel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1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Kosten op basis van inwoneraantal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7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Kosten op personeel dat achterblijft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1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Baten volgens afname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X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7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Gevoel rechtvaardige verdeling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ja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ja, na correc-tie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ja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ja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ja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7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Eén van de partners spant zich meer in 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Dord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Vwrd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Alkm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1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Free </a:t>
                      </a: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</a:rPr>
                        <a:t>riders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nee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nee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nee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nee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925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 rot="21071626">
            <a:off x="1248310" y="2245114"/>
            <a:ext cx="6472040" cy="224676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Conclusies: </a:t>
            </a: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verdeling van kosten en baten wordt in alle gevallen rechtvaardig geacht,</a:t>
            </a:r>
          </a:p>
          <a:p>
            <a:r>
              <a:rPr lang="nl-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ngeacht het verdelingsprincipe, </a:t>
            </a:r>
          </a:p>
          <a:p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nl-N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ok als grootste gemeente meer bijdraagt of afneemt.</a:t>
            </a:r>
          </a:p>
        </p:txBody>
      </p:sp>
      <p:sp>
        <p:nvSpPr>
          <p:cNvPr id="10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409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88640"/>
            <a:ext cx="51339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oelichting met afgeronde rechthoek 4"/>
          <p:cNvSpPr/>
          <p:nvPr/>
        </p:nvSpPr>
        <p:spPr>
          <a:xfrm>
            <a:off x="7138988" y="1556792"/>
            <a:ext cx="1815913" cy="1440160"/>
          </a:xfrm>
          <a:prstGeom prst="wedgeRoundRectCallout">
            <a:avLst>
              <a:gd name="adj1" fmla="val -226630"/>
              <a:gd name="adj2" fmla="val -1094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HAL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/>
              <a:t>Niet zover </a:t>
            </a:r>
            <a:r>
              <a:rPr lang="nl-NL" sz="1600" dirty="0" smtClean="0"/>
              <a:t>gekomen</a:t>
            </a:r>
          </a:p>
          <a:p>
            <a:r>
              <a:rPr lang="nl-NL" sz="1600" dirty="0" smtClean="0"/>
              <a:t>Was </a:t>
            </a:r>
            <a:r>
              <a:rPr lang="nl-NL" sz="1600" dirty="0"/>
              <a:t>w</a:t>
            </a:r>
            <a:r>
              <a:rPr lang="nl-NL" sz="1600" dirty="0" smtClean="0"/>
              <a:t>el ambitie</a:t>
            </a:r>
            <a:endParaRPr lang="nl-NL" sz="1600" dirty="0"/>
          </a:p>
        </p:txBody>
      </p:sp>
      <p:sp>
        <p:nvSpPr>
          <p:cNvPr id="12" name="Toelichting met afgeronde rechthoek 11"/>
          <p:cNvSpPr/>
          <p:nvPr/>
        </p:nvSpPr>
        <p:spPr>
          <a:xfrm>
            <a:off x="1763688" y="692696"/>
            <a:ext cx="2016225" cy="1008112"/>
          </a:xfrm>
          <a:prstGeom prst="wedgeRoundRectCallout">
            <a:avLst>
              <a:gd name="adj1" fmla="val 59083"/>
              <a:gd name="adj2" fmla="val 177196"/>
              <a:gd name="adj3" fmla="val 16667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DUO+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/>
              <a:t>Nog niet </a:t>
            </a:r>
            <a:r>
              <a:rPr lang="nl-NL" sz="1600" dirty="0" smtClean="0"/>
              <a:t>zover</a:t>
            </a:r>
          </a:p>
          <a:p>
            <a:r>
              <a:rPr lang="nl-NL" sz="1600" dirty="0" smtClean="0"/>
              <a:t>Wel ambitie</a:t>
            </a:r>
            <a:endParaRPr lang="nl-NL" sz="1600" dirty="0"/>
          </a:p>
        </p:txBody>
      </p:sp>
      <p:sp>
        <p:nvSpPr>
          <p:cNvPr id="13" name="Toelichting met afgeronde rechthoek 12"/>
          <p:cNvSpPr/>
          <p:nvPr/>
        </p:nvSpPr>
        <p:spPr>
          <a:xfrm>
            <a:off x="7138988" y="3505746"/>
            <a:ext cx="1824229" cy="1219398"/>
          </a:xfrm>
          <a:prstGeom prst="wedgeRoundRectCallout">
            <a:avLst>
              <a:gd name="adj1" fmla="val -200823"/>
              <a:gd name="adj2" fmla="val -83393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Gooi en Vechtstreek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/>
              <a:t>Niet zover gekomen</a:t>
            </a:r>
          </a:p>
        </p:txBody>
      </p:sp>
      <p:sp>
        <p:nvSpPr>
          <p:cNvPr id="14" name="Toelichting met afgeronde rechthoek 13"/>
          <p:cNvSpPr/>
          <p:nvPr/>
        </p:nvSpPr>
        <p:spPr>
          <a:xfrm>
            <a:off x="5004048" y="574943"/>
            <a:ext cx="1883838" cy="1125866"/>
          </a:xfrm>
          <a:prstGeom prst="wedgeRoundRectCallout">
            <a:avLst>
              <a:gd name="adj1" fmla="val 23554"/>
              <a:gd name="adj2" fmla="val 136175"/>
              <a:gd name="adj3" fmla="val 16667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Twentebedrijf</a:t>
            </a:r>
            <a:r>
              <a:rPr lang="nl-NL" sz="1600" dirty="0" smtClean="0"/>
              <a:t> 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 smtClean="0"/>
              <a:t>Nog niet zover</a:t>
            </a:r>
          </a:p>
          <a:p>
            <a:r>
              <a:rPr lang="nl-NL" sz="1600" dirty="0" smtClean="0"/>
              <a:t>Geen </a:t>
            </a:r>
            <a:r>
              <a:rPr lang="nl-NL" sz="1600" dirty="0" err="1" smtClean="0"/>
              <a:t>prio</a:t>
            </a:r>
            <a:endParaRPr lang="nl-NL" sz="1600" dirty="0"/>
          </a:p>
        </p:txBody>
      </p:sp>
      <p:sp>
        <p:nvSpPr>
          <p:cNvPr id="16" name="Toelichting met afgeronde rechthoek 15"/>
          <p:cNvSpPr/>
          <p:nvPr/>
        </p:nvSpPr>
        <p:spPr>
          <a:xfrm>
            <a:off x="3131840" y="5327399"/>
            <a:ext cx="1872208" cy="1215255"/>
          </a:xfrm>
          <a:prstGeom prst="wedgeRoundRectCallout">
            <a:avLst>
              <a:gd name="adj1" fmla="val 40735"/>
              <a:gd name="adj2" fmla="val -64891"/>
              <a:gd name="adj3" fmla="val 16667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A2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/>
              <a:t>Nog niet </a:t>
            </a:r>
            <a:r>
              <a:rPr lang="nl-NL" sz="1600" dirty="0" smtClean="0"/>
              <a:t>zover</a:t>
            </a:r>
          </a:p>
          <a:p>
            <a:r>
              <a:rPr lang="nl-NL" sz="1600" dirty="0" smtClean="0"/>
              <a:t>Geen </a:t>
            </a:r>
            <a:r>
              <a:rPr lang="nl-NL" sz="1600" dirty="0" err="1" smtClean="0"/>
              <a:t>prio</a:t>
            </a:r>
            <a:endParaRPr lang="nl-NL" sz="1600" dirty="0"/>
          </a:p>
        </p:txBody>
      </p:sp>
      <p:sp>
        <p:nvSpPr>
          <p:cNvPr id="17" name="Toelichting met afgeronde rechthoek 16"/>
          <p:cNvSpPr/>
          <p:nvPr/>
        </p:nvSpPr>
        <p:spPr>
          <a:xfrm>
            <a:off x="171279" y="2636446"/>
            <a:ext cx="1916445" cy="1800666"/>
          </a:xfrm>
          <a:prstGeom prst="wedgeRoundRectCallout">
            <a:avLst>
              <a:gd name="adj1" fmla="val 123579"/>
              <a:gd name="adj2" fmla="val -15664"/>
              <a:gd name="adj3" fmla="val 16667"/>
            </a:avLst>
          </a:prstGeom>
          <a:ln w="285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Servicepunt71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 smtClean="0"/>
              <a:t>Streven door ICT dichter op beleid en burger</a:t>
            </a:r>
          </a:p>
          <a:p>
            <a:r>
              <a:rPr lang="nl-NL" sz="1600" dirty="0" smtClean="0"/>
              <a:t>Nog geen concrete opbrengsten</a:t>
            </a:r>
          </a:p>
        </p:txBody>
      </p:sp>
      <p:sp>
        <p:nvSpPr>
          <p:cNvPr id="19" name="Toelichting met afgeronde rechthoek 18"/>
          <p:cNvSpPr/>
          <p:nvPr/>
        </p:nvSpPr>
        <p:spPr>
          <a:xfrm>
            <a:off x="7175105" y="5085184"/>
            <a:ext cx="1779796" cy="1275656"/>
          </a:xfrm>
          <a:prstGeom prst="wedgeRoundRectCallout">
            <a:avLst>
              <a:gd name="adj1" fmla="val -263565"/>
              <a:gd name="adj2" fmla="val -174731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Haaglanden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 smtClean="0"/>
              <a:t>Niet zover gekomen</a:t>
            </a:r>
          </a:p>
          <a:p>
            <a:r>
              <a:rPr lang="nl-NL" sz="1600" dirty="0" smtClean="0"/>
              <a:t>Geen ambitie</a:t>
            </a:r>
            <a:endParaRPr lang="nl-NL" sz="1600" dirty="0"/>
          </a:p>
        </p:txBody>
      </p:sp>
      <p:sp>
        <p:nvSpPr>
          <p:cNvPr id="2" name="Rechthoek 1"/>
          <p:cNvSpPr/>
          <p:nvPr/>
        </p:nvSpPr>
        <p:spPr>
          <a:xfrm>
            <a:off x="2005013" y="5596691"/>
            <a:ext cx="92711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oelichting met afgeronde rechthoek 17"/>
          <p:cNvSpPr/>
          <p:nvPr/>
        </p:nvSpPr>
        <p:spPr>
          <a:xfrm>
            <a:off x="157420" y="5251922"/>
            <a:ext cx="2038316" cy="1290731"/>
          </a:xfrm>
          <a:prstGeom prst="wedgeRoundRectCallout">
            <a:avLst>
              <a:gd name="adj1" fmla="val 123952"/>
              <a:gd name="adj2" fmla="val -142826"/>
              <a:gd name="adj3" fmla="val 16667"/>
            </a:avLst>
          </a:prstGeom>
          <a:ln w="285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Drechtsteden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 smtClean="0"/>
              <a:t>Wel ambitie</a:t>
            </a:r>
          </a:p>
          <a:p>
            <a:r>
              <a:rPr lang="nl-NL" sz="1600" dirty="0" smtClean="0"/>
              <a:t>Nog niet zover</a:t>
            </a:r>
          </a:p>
          <a:p>
            <a:r>
              <a:rPr lang="nl-NL" sz="1600" dirty="0" smtClean="0"/>
              <a:t>Geen concreet plan</a:t>
            </a:r>
          </a:p>
        </p:txBody>
      </p:sp>
      <p:sp>
        <p:nvSpPr>
          <p:cNvPr id="20" name="Rechthoek 19"/>
          <p:cNvSpPr/>
          <p:nvPr/>
        </p:nvSpPr>
        <p:spPr>
          <a:xfrm>
            <a:off x="274685" y="205610"/>
            <a:ext cx="8688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9</a:t>
            </a:r>
            <a:r>
              <a:rPr lang="nl-NL" b="1" dirty="0" smtClean="0"/>
              <a:t>. </a:t>
            </a:r>
            <a:r>
              <a:rPr lang="nl-NL" b="1" dirty="0"/>
              <a:t>Toegevoegde strategische waarde van ondersteunende taken voor het primaire proces </a:t>
            </a:r>
          </a:p>
        </p:txBody>
      </p:sp>
      <p:sp>
        <p:nvSpPr>
          <p:cNvPr id="21" name="Rechthoek 20"/>
          <p:cNvSpPr/>
          <p:nvPr/>
        </p:nvSpPr>
        <p:spPr>
          <a:xfrm rot="21071626">
            <a:off x="1248310" y="2676001"/>
            <a:ext cx="6472040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Conclusie: nog nergens is toegevoegde waarde bij primair proces vanuit ondersteunende taken gerealiseerd.</a:t>
            </a:r>
          </a:p>
        </p:txBody>
      </p:sp>
      <p:sp>
        <p:nvSpPr>
          <p:cNvPr id="15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53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88640"/>
            <a:ext cx="51339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oelichting met afgeronde rechthoek 4"/>
          <p:cNvSpPr/>
          <p:nvPr/>
        </p:nvSpPr>
        <p:spPr>
          <a:xfrm>
            <a:off x="7138988" y="1556792"/>
            <a:ext cx="1815913" cy="1224136"/>
          </a:xfrm>
          <a:prstGeom prst="wedgeRoundRectCallout">
            <a:avLst>
              <a:gd name="adj1" fmla="val -224232"/>
              <a:gd name="adj2" fmla="val 7799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HAL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 smtClean="0"/>
              <a:t>Hoop op </a:t>
            </a:r>
            <a:r>
              <a:rPr lang="nl-NL" sz="1600" dirty="0"/>
              <a:t>effect </a:t>
            </a:r>
            <a:r>
              <a:rPr lang="nl-NL" sz="1600" dirty="0" smtClean="0"/>
              <a:t>pilots</a:t>
            </a:r>
            <a:endParaRPr lang="nl-NL" sz="1600" dirty="0"/>
          </a:p>
        </p:txBody>
      </p:sp>
      <p:sp>
        <p:nvSpPr>
          <p:cNvPr id="12" name="Toelichting met afgeronde rechthoek 11"/>
          <p:cNvSpPr/>
          <p:nvPr/>
        </p:nvSpPr>
        <p:spPr>
          <a:xfrm>
            <a:off x="1763688" y="692696"/>
            <a:ext cx="2016225" cy="1008112"/>
          </a:xfrm>
          <a:prstGeom prst="wedgeRoundRectCallout">
            <a:avLst>
              <a:gd name="adj1" fmla="val 59083"/>
              <a:gd name="adj2" fmla="val 177196"/>
              <a:gd name="adj3" fmla="val 16667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DUO+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/>
              <a:t>Restrictie op </a:t>
            </a:r>
            <a:r>
              <a:rPr lang="nl-NL" sz="1600" dirty="0" smtClean="0"/>
              <a:t>exposure</a:t>
            </a:r>
            <a:endParaRPr lang="nl-NL" sz="1600" dirty="0"/>
          </a:p>
        </p:txBody>
      </p:sp>
      <p:sp>
        <p:nvSpPr>
          <p:cNvPr id="13" name="Toelichting met afgeronde rechthoek 12"/>
          <p:cNvSpPr/>
          <p:nvPr/>
        </p:nvSpPr>
        <p:spPr>
          <a:xfrm>
            <a:off x="7138988" y="3505746"/>
            <a:ext cx="1824229" cy="1219398"/>
          </a:xfrm>
          <a:prstGeom prst="wedgeRoundRectCallout">
            <a:avLst>
              <a:gd name="adj1" fmla="val -200823"/>
              <a:gd name="adj2" fmla="val -83393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Gooi en Vechtstreek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 smtClean="0"/>
              <a:t>Wel plan, </a:t>
            </a:r>
          </a:p>
          <a:p>
            <a:r>
              <a:rPr lang="nl-NL" sz="1600" dirty="0" smtClean="0"/>
              <a:t>geen uitvoering</a:t>
            </a:r>
            <a:endParaRPr lang="nl-NL" sz="1600" dirty="0"/>
          </a:p>
        </p:txBody>
      </p:sp>
      <p:sp>
        <p:nvSpPr>
          <p:cNvPr id="14" name="Toelichting met afgeronde rechthoek 13"/>
          <p:cNvSpPr/>
          <p:nvPr/>
        </p:nvSpPr>
        <p:spPr>
          <a:xfrm>
            <a:off x="4788025" y="574943"/>
            <a:ext cx="2232247" cy="1125866"/>
          </a:xfrm>
          <a:prstGeom prst="wedgeRoundRectCallout">
            <a:avLst>
              <a:gd name="adj1" fmla="val 23554"/>
              <a:gd name="adj2" fmla="val 136175"/>
              <a:gd name="adj3" fmla="val 16667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Twentebedrijf</a:t>
            </a:r>
            <a:r>
              <a:rPr lang="nl-NL" sz="1600" dirty="0" smtClean="0"/>
              <a:t> 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 smtClean="0"/>
              <a:t>Sterk merk Twente niet voor bedrijfsvoering</a:t>
            </a:r>
            <a:endParaRPr lang="nl-NL" sz="1600" dirty="0"/>
          </a:p>
        </p:txBody>
      </p:sp>
      <p:sp>
        <p:nvSpPr>
          <p:cNvPr id="16" name="Toelichting met afgeronde rechthoek 15"/>
          <p:cNvSpPr/>
          <p:nvPr/>
        </p:nvSpPr>
        <p:spPr>
          <a:xfrm>
            <a:off x="3131840" y="5327399"/>
            <a:ext cx="1872208" cy="1215255"/>
          </a:xfrm>
          <a:prstGeom prst="wedgeRoundRectCallout">
            <a:avLst>
              <a:gd name="adj1" fmla="val 40735"/>
              <a:gd name="adj2" fmla="val -64891"/>
              <a:gd name="adj3" fmla="val 16667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A2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 smtClean="0"/>
              <a:t>Restrictie op exposure</a:t>
            </a:r>
            <a:endParaRPr lang="nl-NL" sz="1600" dirty="0"/>
          </a:p>
        </p:txBody>
      </p:sp>
      <p:sp>
        <p:nvSpPr>
          <p:cNvPr id="17" name="Toelichting met afgeronde rechthoek 16"/>
          <p:cNvSpPr/>
          <p:nvPr/>
        </p:nvSpPr>
        <p:spPr>
          <a:xfrm>
            <a:off x="171279" y="2816187"/>
            <a:ext cx="1916445" cy="1299258"/>
          </a:xfrm>
          <a:prstGeom prst="wedgeRoundRectCallout">
            <a:avLst>
              <a:gd name="adj1" fmla="val 123579"/>
              <a:gd name="adj2" fmla="val -15664"/>
              <a:gd name="adj3" fmla="val 16667"/>
            </a:avLst>
          </a:prstGeom>
          <a:ln w="285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Servicepunt71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 smtClean="0"/>
              <a:t>Bedrijfsvoering low profile</a:t>
            </a:r>
          </a:p>
        </p:txBody>
      </p:sp>
      <p:sp>
        <p:nvSpPr>
          <p:cNvPr id="19" name="Toelichting met afgeronde rechthoek 18"/>
          <p:cNvSpPr/>
          <p:nvPr/>
        </p:nvSpPr>
        <p:spPr>
          <a:xfrm>
            <a:off x="7175105" y="5085184"/>
            <a:ext cx="1779796" cy="1275656"/>
          </a:xfrm>
          <a:prstGeom prst="wedgeRoundRectCallout">
            <a:avLst>
              <a:gd name="adj1" fmla="val -263565"/>
              <a:gd name="adj2" fmla="val -174731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Haaglanden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 smtClean="0"/>
              <a:t>Niet nodig gevonden</a:t>
            </a:r>
            <a:endParaRPr lang="nl-NL" sz="1600" dirty="0"/>
          </a:p>
        </p:txBody>
      </p:sp>
      <p:sp>
        <p:nvSpPr>
          <p:cNvPr id="2" name="Rechthoek 1"/>
          <p:cNvSpPr/>
          <p:nvPr/>
        </p:nvSpPr>
        <p:spPr>
          <a:xfrm>
            <a:off x="2005013" y="5596691"/>
            <a:ext cx="92711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oelichting met afgeronde rechthoek 17"/>
          <p:cNvSpPr/>
          <p:nvPr/>
        </p:nvSpPr>
        <p:spPr>
          <a:xfrm>
            <a:off x="157420" y="5251922"/>
            <a:ext cx="2038316" cy="1290731"/>
          </a:xfrm>
          <a:prstGeom prst="wedgeRoundRectCallout">
            <a:avLst>
              <a:gd name="adj1" fmla="val 123952"/>
              <a:gd name="adj2" fmla="val -142826"/>
              <a:gd name="adj3" fmla="val 16667"/>
            </a:avLst>
          </a:prstGeom>
          <a:ln w="285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Drechtsteden</a:t>
            </a:r>
          </a:p>
          <a:p>
            <a:r>
              <a:rPr lang="nl-NL" sz="1600" b="1" dirty="0" smtClean="0"/>
              <a:t>Nee</a:t>
            </a:r>
          </a:p>
          <a:p>
            <a:r>
              <a:rPr lang="nl-NL" sz="1600" dirty="0" smtClean="0"/>
              <a:t>Lichtend voorbeeld Drechtraad niet voor bedrijfsvoering</a:t>
            </a:r>
          </a:p>
        </p:txBody>
      </p:sp>
      <p:sp>
        <p:nvSpPr>
          <p:cNvPr id="21" name="Rechthoek 20"/>
          <p:cNvSpPr/>
          <p:nvPr/>
        </p:nvSpPr>
        <p:spPr>
          <a:xfrm rot="21071626">
            <a:off x="1242237" y="2338092"/>
            <a:ext cx="6847077" cy="181588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Conclusies: </a:t>
            </a:r>
          </a:p>
          <a:p>
            <a:pPr marL="514350" indent="-514350">
              <a:buAutoNum type="arabicPeriod"/>
            </a:pPr>
            <a:r>
              <a:rPr lang="nl-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nl-N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ergens is een icoon of QW of branding ingezet als positieve aandachtstrekker</a:t>
            </a:r>
          </a:p>
          <a:p>
            <a:pPr marL="514350" indent="-514350">
              <a:buAutoNum type="arabicPeriod"/>
            </a:pP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Bedrijfsvoering is intern en low profile</a:t>
            </a:r>
            <a:endParaRPr lang="nl-NL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395536" y="205611"/>
            <a:ext cx="7069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10. </a:t>
            </a:r>
            <a:r>
              <a:rPr lang="nl-NL" b="1" dirty="0"/>
              <a:t>Icoon, </a:t>
            </a:r>
            <a:r>
              <a:rPr lang="nl-NL" b="1" dirty="0" err="1"/>
              <a:t>brandingstrategie</a:t>
            </a:r>
            <a:r>
              <a:rPr lang="nl-NL" b="1" dirty="0"/>
              <a:t> of </a:t>
            </a:r>
            <a:r>
              <a:rPr lang="nl-NL" b="1" dirty="0" err="1"/>
              <a:t>quick</a:t>
            </a:r>
            <a:r>
              <a:rPr lang="nl-NL" b="1" dirty="0"/>
              <a:t> win als positieve aandachtstrekker </a:t>
            </a:r>
          </a:p>
        </p:txBody>
      </p:sp>
      <p:sp>
        <p:nvSpPr>
          <p:cNvPr id="20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591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734260" y="4628141"/>
            <a:ext cx="1714903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1135021" y="1316187"/>
            <a:ext cx="5386310" cy="1107996"/>
            <a:chOff x="1331640" y="908720"/>
            <a:chExt cx="5386310" cy="1107996"/>
          </a:xfrm>
        </p:grpSpPr>
        <p:sp>
          <p:nvSpPr>
            <p:cNvPr id="6" name="Tekstvak 5"/>
            <p:cNvSpPr txBox="1"/>
            <p:nvPr/>
          </p:nvSpPr>
          <p:spPr>
            <a:xfrm rot="225983">
              <a:off x="1331640" y="908720"/>
              <a:ext cx="1728192" cy="1107996"/>
            </a:xfrm>
            <a:prstGeom prst="rect">
              <a:avLst/>
            </a:prstGeom>
            <a:scene3d>
              <a:camera prst="perspectiveRight"/>
              <a:lightRig rig="threePt" dir="t"/>
            </a:scene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NL" sz="6600" b="1" dirty="0" smtClean="0">
                  <a:solidFill>
                    <a:srgbClr val="FF0000"/>
                  </a:solidFill>
                </a:rPr>
                <a:t>85%</a:t>
              </a:r>
              <a:endParaRPr lang="nl-NL" sz="66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3131840" y="1165356"/>
              <a:ext cx="3586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van de gemeenten werkt samen </a:t>
              </a:r>
            </a:p>
            <a:p>
              <a:r>
                <a:rPr lang="nl-NL" sz="2000" dirty="0" smtClean="0"/>
                <a:t>op terrein van bedrijfsvoering</a:t>
              </a:r>
              <a:endParaRPr lang="nl-NL" sz="2000" dirty="0"/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5352915" y="3874085"/>
            <a:ext cx="3491210" cy="1107996"/>
            <a:chOff x="1787950" y="2852963"/>
            <a:chExt cx="1669313" cy="768694"/>
          </a:xfrm>
        </p:grpSpPr>
        <p:sp>
          <p:nvSpPr>
            <p:cNvPr id="11" name="Tekstvak 10"/>
            <p:cNvSpPr txBox="1"/>
            <p:nvPr/>
          </p:nvSpPr>
          <p:spPr>
            <a:xfrm>
              <a:off x="3299465" y="2945296"/>
              <a:ext cx="157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1787950" y="2852963"/>
              <a:ext cx="1210408" cy="768694"/>
            </a:xfrm>
            <a:prstGeom prst="rect">
              <a:avLst/>
            </a:prstGeom>
            <a:scene3d>
              <a:camera prst="perspectiveHeroicExtremeLeftFacing"/>
              <a:lightRig rig="threePt" dir="t"/>
            </a:scene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NL" sz="6600" b="1" dirty="0" smtClean="0">
                  <a:solidFill>
                    <a:srgbClr val="FF0000"/>
                  </a:solidFill>
                </a:rPr>
                <a:t>50% </a:t>
              </a:r>
              <a:r>
                <a:rPr lang="nl-NL" sz="6600" b="1" baseline="30000" dirty="0" smtClean="0">
                  <a:solidFill>
                    <a:srgbClr val="FF0000"/>
                  </a:solidFill>
                </a:rPr>
                <a:t>+</a:t>
              </a:r>
              <a:endParaRPr lang="nl-NL" sz="6600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kstvak 19"/>
          <p:cNvSpPr txBox="1"/>
          <p:nvPr/>
        </p:nvSpPr>
        <p:spPr>
          <a:xfrm>
            <a:off x="1733072" y="3920254"/>
            <a:ext cx="36714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Iets meer dan de helft </a:t>
            </a:r>
          </a:p>
          <a:p>
            <a:r>
              <a:rPr lang="nl-NL" sz="2000" dirty="0" smtClean="0"/>
              <a:t>van de samenwerkingsverbanden</a:t>
            </a:r>
          </a:p>
          <a:p>
            <a:r>
              <a:rPr lang="nl-NL" sz="2000" dirty="0" smtClean="0"/>
              <a:t>acht zich succesvol</a:t>
            </a:r>
          </a:p>
        </p:txBody>
      </p:sp>
      <p:sp>
        <p:nvSpPr>
          <p:cNvPr id="13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32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734260" y="4628141"/>
            <a:ext cx="1714903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907704" y="1444375"/>
            <a:ext cx="59046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Onderzoek naar </a:t>
            </a:r>
            <a:r>
              <a:rPr lang="nl-NL" sz="2000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succesbegunstigende</a:t>
            </a:r>
            <a:r>
              <a:rPr lang="nl-NL" sz="20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factoren voor samenwerking tussen gemeenten op het terrein van bedrijfsvoering</a:t>
            </a:r>
          </a:p>
          <a:p>
            <a:endParaRPr lang="nl-NL" sz="2000" dirty="0" smtClean="0"/>
          </a:p>
          <a:p>
            <a:endParaRPr lang="nl-NL" sz="2000" dirty="0"/>
          </a:p>
          <a:p>
            <a:r>
              <a:rPr lang="nl-NL" sz="2000" dirty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</a:rPr>
              <a:t>ergelijking tussen bestaande en niet tot oprichting gekomen samenwerkingsverbanden</a:t>
            </a:r>
          </a:p>
          <a:p>
            <a:endParaRPr lang="nl-NL" sz="2000" dirty="0"/>
          </a:p>
          <a:p>
            <a:endParaRPr lang="nl-NL" sz="2000" dirty="0" smtClean="0"/>
          </a:p>
          <a:p>
            <a:endParaRPr lang="nl-NL" sz="2000" dirty="0"/>
          </a:p>
          <a:p>
            <a:r>
              <a:rPr lang="nl-NL" dirty="0" smtClean="0"/>
              <a:t>Master Public Management</a:t>
            </a:r>
          </a:p>
          <a:p>
            <a:r>
              <a:rPr lang="nl-NL" dirty="0" smtClean="0"/>
              <a:t>Universiteit Twente</a:t>
            </a:r>
          </a:p>
          <a:p>
            <a:endParaRPr lang="nl-NL" dirty="0"/>
          </a:p>
          <a:p>
            <a:r>
              <a:rPr lang="nl-NL" dirty="0" smtClean="0"/>
              <a:t>Prof. Dr. Marcel </a:t>
            </a:r>
            <a:r>
              <a:rPr lang="nl-NL" dirty="0" err="1" smtClean="0"/>
              <a:t>Boogers</a:t>
            </a:r>
            <a:endParaRPr lang="nl-NL" dirty="0" smtClean="0"/>
          </a:p>
          <a:p>
            <a:r>
              <a:rPr lang="nl-NL" dirty="0" smtClean="0"/>
              <a:t>Dr. Jeroen Meijerink</a:t>
            </a:r>
            <a:endParaRPr lang="nl-NL" dirty="0"/>
          </a:p>
        </p:txBody>
      </p:sp>
      <p:sp>
        <p:nvSpPr>
          <p:cNvPr id="13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45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1920993" y="3717033"/>
            <a:ext cx="6273564" cy="1008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920993" y="4725143"/>
            <a:ext cx="6273564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653827"/>
              </p:ext>
            </p:extLst>
          </p:nvPr>
        </p:nvGraphicFramePr>
        <p:xfrm>
          <a:off x="251520" y="116632"/>
          <a:ext cx="8640960" cy="6264695"/>
        </p:xfrm>
        <a:graphic>
          <a:graphicData uri="http://schemas.openxmlformats.org/drawingml/2006/table">
            <a:tbl>
              <a:tblPr firstCol="1" lastCol="1" bandRow="1">
                <a:tableStyleId>{22838BEF-8BB2-4498-84A7-C5851F593DF1}</a:tableStyleId>
              </a:tblPr>
              <a:tblGrid>
                <a:gridCol w="2727994"/>
                <a:gridCol w="2627881"/>
                <a:gridCol w="3285085"/>
              </a:tblGrid>
              <a:tr h="394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1" dirty="0" smtClean="0">
                          <a:effectLst/>
                        </a:rPr>
                        <a:t>theorieën</a:t>
                      </a:r>
                      <a:endParaRPr lang="nl-NL" sz="1400" i="1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1" dirty="0">
                          <a:effectLst/>
                        </a:rPr>
                        <a:t>bundeling/ interpretatie</a:t>
                      </a:r>
                      <a:endParaRPr lang="nl-NL" sz="1400" b="1" i="1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1" dirty="0">
                          <a:effectLst/>
                        </a:rPr>
                        <a:t>succesbegunstigende factoren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1" dirty="0">
                          <a:effectLst/>
                        </a:rPr>
                        <a:t> </a:t>
                      </a:r>
                      <a:endParaRPr lang="nl-NL" sz="1400" i="1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</a:tr>
              <a:tr h="1433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Institutional collective action</a:t>
                      </a:r>
                      <a:endParaRPr lang="nl-NL" sz="140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Collaborative governance</a:t>
                      </a:r>
                      <a:endParaRPr lang="nl-NL" sz="14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Regional regimes</a:t>
                      </a:r>
                      <a:endParaRPr lang="nl-NL" sz="14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Boogers</a:t>
                      </a:r>
                      <a:endParaRPr lang="nl-NL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 dirty="0">
                          <a:effectLst/>
                        </a:rPr>
                        <a:t>sense of </a:t>
                      </a:r>
                      <a:r>
                        <a:rPr lang="nl-NL" sz="1400" dirty="0" err="1">
                          <a:effectLst/>
                        </a:rPr>
                        <a:t>urgency</a:t>
                      </a:r>
                      <a:endParaRPr lang="nl-NL" sz="1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 dirty="0">
                          <a:effectLst/>
                        </a:rPr>
                        <a:t>regionaal leiderschap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 dirty="0">
                          <a:effectLst/>
                        </a:rPr>
                        <a:t>informele netwerken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 dirty="0">
                          <a:effectLst/>
                        </a:rPr>
                        <a:t>maatschappelijke betrokkenheid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 dirty="0">
                          <a:effectLst/>
                        </a:rPr>
                        <a:t>aantal, gelijkwaardigheid samenwerkende partners</a:t>
                      </a:r>
                      <a:endParaRPr lang="nl-NL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</a:tr>
              <a:tr h="1182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Governance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Shared Service Model</a:t>
                      </a:r>
                      <a:endParaRPr lang="nl-NL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Provan</a:t>
                      </a:r>
                      <a:r>
                        <a:rPr lang="nl-NL" sz="1400" dirty="0">
                          <a:effectLst/>
                        </a:rPr>
                        <a:t> en </a:t>
                      </a:r>
                      <a:r>
                        <a:rPr lang="nl-NL" sz="1400" dirty="0" err="1">
                          <a:effectLst/>
                        </a:rPr>
                        <a:t>Kenis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Schulman</a:t>
                      </a:r>
                      <a:r>
                        <a:rPr lang="nl-NL" sz="1400" dirty="0">
                          <a:effectLst/>
                        </a:rPr>
                        <a:t>, Strikwerda, Maatman, Meijerink, </a:t>
                      </a:r>
                      <a:r>
                        <a:rPr lang="nl-NL" sz="1400" dirty="0" err="1">
                          <a:effectLst/>
                        </a:rPr>
                        <a:t>Bondarouk</a:t>
                      </a:r>
                      <a:r>
                        <a:rPr lang="nl-NL" sz="1400" dirty="0">
                          <a:effectLst/>
                        </a:rPr>
                        <a:t>, </a:t>
                      </a:r>
                      <a:r>
                        <a:rPr lang="nl-NL" sz="1400" dirty="0" err="1">
                          <a:effectLst/>
                        </a:rPr>
                        <a:t>Looise</a:t>
                      </a:r>
                      <a:r>
                        <a:rPr lang="nl-NL" sz="1400" dirty="0">
                          <a:effectLst/>
                        </a:rPr>
                        <a:t>, 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nl-NL" sz="1400" dirty="0">
                          <a:effectLst/>
                        </a:rPr>
                        <a:t>type governance</a:t>
                      </a:r>
                      <a:endParaRPr lang="nl-NL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</a:tr>
              <a:tr h="160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Institutional collective action</a:t>
                      </a:r>
                      <a:endParaRPr lang="nl-NL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Governance</a:t>
                      </a:r>
                      <a:endParaRPr lang="nl-NL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Kosteneffectiviteit</a:t>
                      </a:r>
                      <a:r>
                        <a:rPr lang="en-US" sz="1400" dirty="0">
                          <a:effectLst/>
                        </a:rPr>
                        <a:t>, scenario’s</a:t>
                      </a:r>
                      <a:endParaRPr lang="nl-NL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Herweijer</a:t>
                      </a:r>
                      <a:r>
                        <a:rPr lang="nl-NL" sz="1400" dirty="0">
                          <a:effectLst/>
                        </a:rPr>
                        <a:t> en </a:t>
                      </a:r>
                      <a:r>
                        <a:rPr lang="nl-NL" sz="1400" dirty="0" err="1">
                          <a:effectLst/>
                        </a:rPr>
                        <a:t>Fraanje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Van Wingerden, et al.</a:t>
                      </a:r>
                      <a:endParaRPr lang="nl-NL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nl-NL" sz="1400" dirty="0">
                          <a:effectLst/>
                        </a:rPr>
                        <a:t>volledig beeld kosten en baten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r>
                        <a:rPr lang="nl-NL" sz="1400" dirty="0">
                          <a:effectLst/>
                        </a:rPr>
                        <a:t>rechtvaardige verdeling kosten en baten</a:t>
                      </a:r>
                      <a:endParaRPr lang="nl-NL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</a:tr>
              <a:tr h="1182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SSM HR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Waardecreatie</a:t>
                      </a:r>
                      <a:endParaRPr lang="nl-NL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Schulman</a:t>
                      </a:r>
                      <a:r>
                        <a:rPr lang="nl-NL" sz="1400" dirty="0">
                          <a:effectLst/>
                        </a:rPr>
                        <a:t>, Strikwerda, Maatman, Meijerink, </a:t>
                      </a:r>
                      <a:r>
                        <a:rPr lang="nl-NL" sz="1400" dirty="0" err="1">
                          <a:effectLst/>
                        </a:rPr>
                        <a:t>Bondarouk</a:t>
                      </a:r>
                      <a:r>
                        <a:rPr lang="nl-NL" sz="1400" dirty="0">
                          <a:effectLst/>
                        </a:rPr>
                        <a:t>, </a:t>
                      </a:r>
                      <a:r>
                        <a:rPr lang="nl-NL" sz="1400" dirty="0" err="1">
                          <a:effectLst/>
                        </a:rPr>
                        <a:t>Looise</a:t>
                      </a:r>
                      <a:r>
                        <a:rPr lang="nl-NL" sz="1400" dirty="0">
                          <a:effectLst/>
                        </a:rPr>
                        <a:t>, 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Idem, Ulrich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9"/>
                      </a:pPr>
                      <a:r>
                        <a:rPr lang="nl-NL" sz="1400" dirty="0">
                          <a:effectLst/>
                        </a:rPr>
                        <a:t>toegevoegde waarde aan primair proces</a:t>
                      </a:r>
                      <a:endParaRPr lang="nl-NL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 anchor="ctr"/>
                </a:tc>
              </a:tr>
              <a:tr h="4339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Stamsnijder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10"/>
                      </a:pPr>
                      <a:r>
                        <a:rPr lang="nl-NL" sz="1400" dirty="0">
                          <a:effectLst/>
                        </a:rPr>
                        <a:t>icoon/branding/</a:t>
                      </a:r>
                      <a:r>
                        <a:rPr lang="nl-NL" sz="1400" dirty="0" err="1">
                          <a:effectLst/>
                        </a:rPr>
                        <a:t>quick</a:t>
                      </a:r>
                      <a:r>
                        <a:rPr lang="nl-NL" sz="1400" dirty="0">
                          <a:effectLst/>
                        </a:rPr>
                        <a:t> win</a:t>
                      </a:r>
                      <a:endParaRPr lang="nl-NL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9" marR="58949" marT="0" marB="0"/>
                </a:tc>
              </a:tr>
            </a:tbl>
          </a:graphicData>
        </a:graphic>
      </p:graphicFrame>
      <p:grpSp>
        <p:nvGrpSpPr>
          <p:cNvPr id="11" name="Groep 10"/>
          <p:cNvGrpSpPr/>
          <p:nvPr/>
        </p:nvGrpSpPr>
        <p:grpSpPr>
          <a:xfrm rot="21080635">
            <a:off x="416659" y="2241916"/>
            <a:ext cx="8295681" cy="1957292"/>
            <a:chOff x="412897" y="681699"/>
            <a:chExt cx="8295681" cy="1323439"/>
          </a:xfrm>
        </p:grpSpPr>
        <p:sp>
          <p:nvSpPr>
            <p:cNvPr id="12" name="Afgeronde rechthoek 11"/>
            <p:cNvSpPr/>
            <p:nvPr/>
          </p:nvSpPr>
          <p:spPr>
            <a:xfrm>
              <a:off x="412897" y="835587"/>
              <a:ext cx="8295681" cy="101566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539552" y="681699"/>
              <a:ext cx="8169026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0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Centrale onderzoeksvraag : </a:t>
              </a:r>
              <a:endParaRPr kumimoji="0" lang="nl-NL" altLang="nl-NL" sz="2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2000" b="1" i="1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Dragen de tien genoemde succesbegunstigende factoren daadwerkelijk bij aan het succes van intergemeentelijke samenwerkingsverbanden op het terrein van bedrijfsvoering? </a:t>
              </a:r>
              <a:endPara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511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88640"/>
            <a:ext cx="51339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oelichting met afgeronde rechthoek 4"/>
          <p:cNvSpPr/>
          <p:nvPr/>
        </p:nvSpPr>
        <p:spPr>
          <a:xfrm>
            <a:off x="7147806" y="1628800"/>
            <a:ext cx="1807095" cy="1259433"/>
          </a:xfrm>
          <a:prstGeom prst="wedgeRoundRectCallout">
            <a:avLst>
              <a:gd name="adj1" fmla="val -228303"/>
              <a:gd name="adj2" fmla="val -3831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HAL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 smtClean="0"/>
              <a:t>Heerhugowrd</a:t>
            </a:r>
            <a:endParaRPr lang="nl-N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Alkmaar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Langedijk</a:t>
            </a:r>
          </a:p>
          <a:p>
            <a:r>
              <a:rPr lang="nl-NL" sz="1600" dirty="0" smtClean="0"/>
              <a:t>173.951 inw.</a:t>
            </a:r>
            <a:endParaRPr lang="nl-NL" sz="1600" dirty="0"/>
          </a:p>
        </p:txBody>
      </p:sp>
      <p:sp>
        <p:nvSpPr>
          <p:cNvPr id="12" name="Toelichting met afgeronde rechthoek 11"/>
          <p:cNvSpPr/>
          <p:nvPr/>
        </p:nvSpPr>
        <p:spPr>
          <a:xfrm>
            <a:off x="1763688" y="182209"/>
            <a:ext cx="2016225" cy="1235011"/>
          </a:xfrm>
          <a:prstGeom prst="wedgeRoundRectCallout">
            <a:avLst>
              <a:gd name="adj1" fmla="val 59083"/>
              <a:gd name="adj2" fmla="val 177196"/>
              <a:gd name="adj3" fmla="val 16667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DUO+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Diemen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Uithoorn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Ouderkerk a/d A</a:t>
            </a:r>
          </a:p>
          <a:p>
            <a:r>
              <a:rPr lang="nl-NL" sz="1600" dirty="0" smtClean="0"/>
              <a:t>68.686 inw.</a:t>
            </a:r>
            <a:endParaRPr lang="nl-NL" sz="1600" dirty="0"/>
          </a:p>
        </p:txBody>
      </p:sp>
      <p:sp>
        <p:nvSpPr>
          <p:cNvPr id="13" name="Toelichting met afgeronde rechthoek 12"/>
          <p:cNvSpPr/>
          <p:nvPr/>
        </p:nvSpPr>
        <p:spPr>
          <a:xfrm>
            <a:off x="7032308" y="3505746"/>
            <a:ext cx="1930909" cy="1080120"/>
          </a:xfrm>
          <a:prstGeom prst="wedgeRoundRectCallout">
            <a:avLst>
              <a:gd name="adj1" fmla="val -188757"/>
              <a:gd name="adj2" fmla="val -91427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Gooi en Vechtstreek</a:t>
            </a:r>
          </a:p>
          <a:p>
            <a:r>
              <a:rPr lang="nl-NL" sz="1600" dirty="0" smtClean="0"/>
              <a:t>7 gemeenten</a:t>
            </a:r>
          </a:p>
          <a:p>
            <a:r>
              <a:rPr lang="nl-NL" sz="1600" dirty="0" smtClean="0"/>
              <a:t>205.182 inw.</a:t>
            </a:r>
            <a:endParaRPr lang="nl-NL" sz="1600" dirty="0"/>
          </a:p>
        </p:txBody>
      </p:sp>
      <p:sp>
        <p:nvSpPr>
          <p:cNvPr id="14" name="Toelichting met afgeronde rechthoek 13"/>
          <p:cNvSpPr/>
          <p:nvPr/>
        </p:nvSpPr>
        <p:spPr>
          <a:xfrm>
            <a:off x="5004048" y="179361"/>
            <a:ext cx="1883838" cy="1121827"/>
          </a:xfrm>
          <a:prstGeom prst="wedgeRoundRectCallout">
            <a:avLst>
              <a:gd name="adj1" fmla="val 23554"/>
              <a:gd name="adj2" fmla="val 167289"/>
              <a:gd name="adj3" fmla="val 16667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Twentebedrijf</a:t>
            </a:r>
            <a:r>
              <a:rPr lang="nl-NL" sz="1600" dirty="0" smtClean="0"/>
              <a:t> </a:t>
            </a:r>
          </a:p>
          <a:p>
            <a:r>
              <a:rPr lang="nl-NL" sz="1600" dirty="0" smtClean="0"/>
              <a:t>14 gemeenten</a:t>
            </a:r>
          </a:p>
          <a:p>
            <a:pPr lvl="0"/>
            <a:r>
              <a:rPr lang="nl-NL" sz="1600" dirty="0" smtClean="0"/>
              <a:t>625.976 inw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16" name="Toelichting met afgeronde rechthoek 15"/>
          <p:cNvSpPr/>
          <p:nvPr/>
        </p:nvSpPr>
        <p:spPr>
          <a:xfrm>
            <a:off x="3131840" y="5327399"/>
            <a:ext cx="1775272" cy="1215255"/>
          </a:xfrm>
          <a:prstGeom prst="wedgeRoundRectCallout">
            <a:avLst>
              <a:gd name="adj1" fmla="val 46549"/>
              <a:gd name="adj2" fmla="val -69370"/>
              <a:gd name="adj3" fmla="val 16667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A2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Valkenswaard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Cranendonck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Heeze-Leende</a:t>
            </a:r>
          </a:p>
          <a:p>
            <a:r>
              <a:rPr lang="nl-NL" sz="1600" dirty="0" smtClean="0"/>
              <a:t>66.253 inw.</a:t>
            </a:r>
            <a:endParaRPr lang="nl-NL" sz="1600" dirty="0"/>
          </a:p>
        </p:txBody>
      </p:sp>
      <p:sp>
        <p:nvSpPr>
          <p:cNvPr id="17" name="Toelichting met afgeronde rechthoek 16"/>
          <p:cNvSpPr/>
          <p:nvPr/>
        </p:nvSpPr>
        <p:spPr>
          <a:xfrm>
            <a:off x="171279" y="2636446"/>
            <a:ext cx="1800199" cy="1729123"/>
          </a:xfrm>
          <a:prstGeom prst="wedgeRoundRectCallout">
            <a:avLst>
              <a:gd name="adj1" fmla="val 138347"/>
              <a:gd name="adj2" fmla="val -13900"/>
              <a:gd name="adj3" fmla="val 16667"/>
            </a:avLst>
          </a:prstGeom>
          <a:ln w="285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Servicepunt71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Leiden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Leiderdorp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Oegstgeest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Zoeterwoude</a:t>
            </a:r>
          </a:p>
          <a:p>
            <a:r>
              <a:rPr lang="nl-NL" sz="1600" dirty="0" smtClean="0"/>
              <a:t>179.526 inw.</a:t>
            </a:r>
            <a:endParaRPr lang="nl-NL" sz="1600" dirty="0"/>
          </a:p>
        </p:txBody>
      </p:sp>
      <p:sp>
        <p:nvSpPr>
          <p:cNvPr id="18" name="Toelichting met afgeronde rechthoek 17"/>
          <p:cNvSpPr/>
          <p:nvPr/>
        </p:nvSpPr>
        <p:spPr>
          <a:xfrm>
            <a:off x="157420" y="5358963"/>
            <a:ext cx="1763573" cy="1152128"/>
          </a:xfrm>
          <a:prstGeom prst="wedgeRoundRectCallout">
            <a:avLst>
              <a:gd name="adj1" fmla="val 150524"/>
              <a:gd name="adj2" fmla="val -158851"/>
              <a:gd name="adj3" fmla="val 16667"/>
            </a:avLst>
          </a:prstGeom>
          <a:ln w="285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Drechtsteden</a:t>
            </a:r>
          </a:p>
          <a:p>
            <a:r>
              <a:rPr lang="nl-NL" sz="1600" dirty="0" smtClean="0"/>
              <a:t>6 gemeenten</a:t>
            </a:r>
          </a:p>
          <a:p>
            <a:r>
              <a:rPr lang="nl-NL" sz="1600" dirty="0" smtClean="0"/>
              <a:t>269.347</a:t>
            </a:r>
            <a:r>
              <a:rPr lang="nl-NL" sz="1600" b="1" dirty="0" smtClean="0"/>
              <a:t> </a:t>
            </a:r>
            <a:r>
              <a:rPr lang="nl-NL" sz="1600" dirty="0" smtClean="0"/>
              <a:t>inw.</a:t>
            </a:r>
            <a:endParaRPr lang="nl-NL" sz="1600" dirty="0"/>
          </a:p>
        </p:txBody>
      </p:sp>
      <p:sp>
        <p:nvSpPr>
          <p:cNvPr id="19" name="Toelichting met afgeronde rechthoek 18"/>
          <p:cNvSpPr/>
          <p:nvPr/>
        </p:nvSpPr>
        <p:spPr>
          <a:xfrm>
            <a:off x="7175105" y="5251922"/>
            <a:ext cx="1779796" cy="1108918"/>
          </a:xfrm>
          <a:prstGeom prst="wedgeRoundRectCallout">
            <a:avLst>
              <a:gd name="adj1" fmla="val -264177"/>
              <a:gd name="adj2" fmla="val -210571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Haaglanden</a:t>
            </a:r>
          </a:p>
          <a:p>
            <a:r>
              <a:rPr lang="nl-NL" sz="1600" dirty="0" smtClean="0"/>
              <a:t>9 gemeenten</a:t>
            </a:r>
          </a:p>
          <a:p>
            <a:pPr lvl="0"/>
            <a:r>
              <a:rPr lang="nl-NL" sz="1600" dirty="0" smtClean="0"/>
              <a:t>1.062.056 inw.</a:t>
            </a:r>
            <a:endParaRPr lang="nl-NL" sz="1600" dirty="0"/>
          </a:p>
        </p:txBody>
      </p:sp>
      <p:sp>
        <p:nvSpPr>
          <p:cNvPr id="2" name="Rechthoek 1"/>
          <p:cNvSpPr/>
          <p:nvPr/>
        </p:nvSpPr>
        <p:spPr>
          <a:xfrm>
            <a:off x="2005013" y="5569781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399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920993" y="4725143"/>
            <a:ext cx="6273564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88424"/>
              </p:ext>
            </p:extLst>
          </p:nvPr>
        </p:nvGraphicFramePr>
        <p:xfrm>
          <a:off x="683568" y="404663"/>
          <a:ext cx="7920880" cy="6016714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2418786"/>
                <a:gridCol w="659669"/>
                <a:gridCol w="586106"/>
                <a:gridCol w="146860"/>
                <a:gridCol w="801763"/>
                <a:gridCol w="668451"/>
                <a:gridCol w="655119"/>
                <a:gridCol w="146860"/>
                <a:gridCol w="613130"/>
                <a:gridCol w="648072"/>
                <a:gridCol w="576064"/>
              </a:tblGrid>
              <a:tr h="23738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i="1" dirty="0" err="1" smtClean="0">
                          <a:solidFill>
                            <a:schemeClr val="tx1"/>
                          </a:solidFill>
                          <a:effectLst/>
                        </a:rPr>
                        <a:t>Samenwerkings-verbanden</a:t>
                      </a: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nl-NL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600" i="1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nl-NL" sz="16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600" i="1" dirty="0" smtClean="0">
                          <a:solidFill>
                            <a:schemeClr val="tx1"/>
                          </a:solidFill>
                          <a:effectLst/>
                        </a:rPr>
                        <a:t>succesbevorderende </a:t>
                      </a: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factoren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opgericht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nog in oprichting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niet opgericht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75122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SP71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DrS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TwB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DUO+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Hgl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HAL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/>
                          </a:solidFill>
                          <a:effectLst/>
                        </a:rPr>
                        <a:t>GV</a:t>
                      </a:r>
                      <a:endParaRPr lang="nl-NL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1. Sense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of </a:t>
                      </a: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urgency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2. Regionale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leider</a:t>
                      </a:r>
                    </a:p>
                    <a:p>
                      <a:pPr marL="22860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561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3. Informele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netwerken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4. Maatschappelijke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betrokkenheid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537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5a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) Aantal </a:t>
                      </a: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partners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5b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) Gelijkwaardigheid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6. Type 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governance</a:t>
                      </a:r>
                    </a:p>
                    <a:p>
                      <a:pPr marL="22860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7. Volledig 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beeld kosten en baten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8. Rechtvaardige verdeling 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kosten, baten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9. Toegevoegde 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waarde primair proces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10. Icoon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, branding, </a:t>
                      </a:r>
                      <a:r>
                        <a:rPr lang="nl-NL" sz="16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quick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win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Totaal 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1142762" y="4248090"/>
            <a:ext cx="684707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Van de 5 factoren van Boogers gelden er 3 ook voor bedrijfsvoering</a:t>
            </a:r>
          </a:p>
        </p:txBody>
      </p:sp>
      <p:sp>
        <p:nvSpPr>
          <p:cNvPr id="6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883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920993" y="4725143"/>
            <a:ext cx="6273564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97276"/>
              </p:ext>
            </p:extLst>
          </p:nvPr>
        </p:nvGraphicFramePr>
        <p:xfrm>
          <a:off x="683568" y="404663"/>
          <a:ext cx="7920880" cy="6016714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2418786"/>
                <a:gridCol w="659669"/>
                <a:gridCol w="586106"/>
                <a:gridCol w="146860"/>
                <a:gridCol w="801763"/>
                <a:gridCol w="668451"/>
                <a:gridCol w="655119"/>
                <a:gridCol w="146860"/>
                <a:gridCol w="613130"/>
                <a:gridCol w="648072"/>
                <a:gridCol w="576064"/>
              </a:tblGrid>
              <a:tr h="23738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i="1" dirty="0" err="1" smtClean="0">
                          <a:solidFill>
                            <a:schemeClr val="tx1"/>
                          </a:solidFill>
                          <a:effectLst/>
                        </a:rPr>
                        <a:t>Samenwerkings-verbanden</a:t>
                      </a: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nl-NL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600" i="1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nl-NL" sz="16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600" i="1" dirty="0" smtClean="0">
                          <a:solidFill>
                            <a:schemeClr val="tx1"/>
                          </a:solidFill>
                          <a:effectLst/>
                        </a:rPr>
                        <a:t>succesbevorderende </a:t>
                      </a: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factoren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opgericht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nog in oprichting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niet opgericht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75122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SP71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DrS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TwB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DUO+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Hgl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HAL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/>
                          </a:solidFill>
                          <a:effectLst/>
                        </a:rPr>
                        <a:t>GV</a:t>
                      </a:r>
                      <a:endParaRPr lang="nl-NL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1. Sense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of </a:t>
                      </a: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urgency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2. Regionale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leider</a:t>
                      </a:r>
                    </a:p>
                    <a:p>
                      <a:pPr marL="22860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561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3. Informele 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netwerken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4. Maatschappelijke 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betrokkenheid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537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5a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) Aantal </a:t>
                      </a: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partners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5b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) Gelijkwaardigheid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6. Juiste</a:t>
                      </a:r>
                      <a:r>
                        <a:rPr lang="nl-NL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</a:t>
                      </a: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ype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governance</a:t>
                      </a:r>
                    </a:p>
                    <a:p>
                      <a:pPr marL="22860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7. Volledig 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beeld kosten en baten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8. Rechtvaardige verdeling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kosten, baten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9. Toegevoegde 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waarde primair proces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10. Icoon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, branding, </a:t>
                      </a:r>
                      <a:r>
                        <a:rPr lang="nl-NL" sz="16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quick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win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Totaal 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hthoek 5"/>
          <p:cNvSpPr/>
          <p:nvPr/>
        </p:nvSpPr>
        <p:spPr>
          <a:xfrm>
            <a:off x="1151370" y="5201264"/>
            <a:ext cx="69998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 de 10 factoren zien we er 5 als </a:t>
            </a:r>
            <a:r>
              <a:rPr lang="nl-NL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succesbevorderend</a:t>
            </a: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bij bestaande verbanden </a:t>
            </a:r>
          </a:p>
          <a:p>
            <a:r>
              <a:rPr lang="nl-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3 daarvan bij de niet-bestaande verbanden</a:t>
            </a:r>
          </a:p>
        </p:txBody>
      </p:sp>
      <p:sp>
        <p:nvSpPr>
          <p:cNvPr id="7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883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920993" y="4725143"/>
            <a:ext cx="6273564" cy="936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altLang="nl-NL" sz="20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913377"/>
              </p:ext>
            </p:extLst>
          </p:nvPr>
        </p:nvGraphicFramePr>
        <p:xfrm>
          <a:off x="683568" y="404663"/>
          <a:ext cx="7920880" cy="6016714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2418786"/>
                <a:gridCol w="659669"/>
                <a:gridCol w="586106"/>
                <a:gridCol w="146860"/>
                <a:gridCol w="801763"/>
                <a:gridCol w="668451"/>
                <a:gridCol w="655119"/>
                <a:gridCol w="146860"/>
                <a:gridCol w="613130"/>
                <a:gridCol w="648072"/>
                <a:gridCol w="576064"/>
              </a:tblGrid>
              <a:tr h="23738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i="1" dirty="0" err="1" smtClean="0">
                          <a:solidFill>
                            <a:schemeClr val="tx1"/>
                          </a:solidFill>
                          <a:effectLst/>
                        </a:rPr>
                        <a:t>Samenwerkings-verbanden</a:t>
                      </a: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nl-NL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600" i="1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nl-NL" sz="16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600" i="1" dirty="0" smtClean="0">
                          <a:solidFill>
                            <a:schemeClr val="tx1"/>
                          </a:solidFill>
                          <a:effectLst/>
                        </a:rPr>
                        <a:t>succesbevorderende </a:t>
                      </a: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factoren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opgericht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nog in oprichting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chemeClr val="tx1"/>
                          </a:solidFill>
                          <a:effectLst/>
                        </a:rPr>
                        <a:t>niet opgericht</a:t>
                      </a:r>
                      <a:endParaRPr lang="nl-NL" sz="16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75122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SP71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DrS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TwB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DUO+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Hgl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HAL</a:t>
                      </a:r>
                      <a:endParaRPr lang="nl-NL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/>
                          </a:solidFill>
                          <a:effectLst/>
                        </a:rPr>
                        <a:t>GV</a:t>
                      </a:r>
                      <a:endParaRPr lang="nl-NL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1. Sense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of </a:t>
                      </a:r>
                      <a:r>
                        <a:rPr lang="nl-NL" sz="1600" dirty="0" err="1">
                          <a:solidFill>
                            <a:schemeClr val="tx1"/>
                          </a:solidFill>
                          <a:effectLst/>
                        </a:rPr>
                        <a:t>urgency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  <a:effectLst/>
                        </a:rPr>
                        <a:t>2. Regionale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leider</a:t>
                      </a:r>
                    </a:p>
                    <a:p>
                      <a:pPr marL="22860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561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3. Informele 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netwerken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4. Maatschappelijke 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betrokkenheid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537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5a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) Aantal </a:t>
                      </a: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partners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5b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) Gelijkwaardigheid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6. Type 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governance</a:t>
                      </a:r>
                    </a:p>
                    <a:p>
                      <a:pPr marL="22860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7. Volledig 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beeld kosten en baten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8. Rechtvaardige verdeling 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kosten, baten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9. Toegevoegde 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waarde primair proces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7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10. Icoon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, branding, </a:t>
                      </a:r>
                      <a:r>
                        <a:rPr lang="nl-NL" sz="16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quick</a:t>
                      </a: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win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Totaal 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nl-NL" sz="16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nl-NL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39" marR="594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hthoek 6"/>
          <p:cNvSpPr/>
          <p:nvPr/>
        </p:nvSpPr>
        <p:spPr>
          <a:xfrm>
            <a:off x="1284784" y="3284984"/>
            <a:ext cx="6847077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 of </a:t>
            </a:r>
            <a:r>
              <a:rPr lang="nl-NL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urgency</a:t>
            </a:r>
            <a:r>
              <a:rPr lang="nl-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 regionaal leiderschap zijn de onderscheid makende factoren tussen bestaand/succes en niet tot oprichting gekomen/niet-succesvol.</a:t>
            </a:r>
          </a:p>
        </p:txBody>
      </p:sp>
      <p:sp>
        <p:nvSpPr>
          <p:cNvPr id="6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780420" cy="365125"/>
          </a:xfrm>
        </p:spPr>
        <p:txBody>
          <a:bodyPr/>
          <a:lstStyle/>
          <a:p>
            <a:r>
              <a:rPr lang="nl-NL" dirty="0" smtClean="0"/>
              <a:t>Conferentie Platform Shared Services bij de Overheid </a:t>
            </a:r>
          </a:p>
          <a:p>
            <a:r>
              <a:rPr lang="nl-NL" dirty="0" smtClean="0"/>
              <a:t>5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883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2618</Words>
  <Application>Microsoft Macintosh PowerPoint</Application>
  <PresentationFormat>Diavoorstelling (4:3)</PresentationFormat>
  <Paragraphs>1690</Paragraphs>
  <Slides>23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</dc:creator>
  <cp:lastModifiedBy>Henriette van den Heuvel</cp:lastModifiedBy>
  <cp:revision>206</cp:revision>
  <cp:lastPrinted>2015-02-27T13:59:47Z</cp:lastPrinted>
  <dcterms:created xsi:type="dcterms:W3CDTF">2015-02-27T07:43:38Z</dcterms:created>
  <dcterms:modified xsi:type="dcterms:W3CDTF">2016-10-14T06:58:52Z</dcterms:modified>
</cp:coreProperties>
</file>