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6" r:id="rId2"/>
    <p:sldId id="314" r:id="rId3"/>
    <p:sldId id="347" r:id="rId4"/>
    <p:sldId id="348" r:id="rId5"/>
    <p:sldId id="349" r:id="rId6"/>
    <p:sldId id="350" r:id="rId7"/>
    <p:sldId id="351" r:id="rId8"/>
    <p:sldId id="352" r:id="rId9"/>
    <p:sldId id="337" r:id="rId10"/>
    <p:sldId id="312" r:id="rId11"/>
    <p:sldId id="353" r:id="rId12"/>
    <p:sldId id="354" r:id="rId13"/>
    <p:sldId id="340" r:id="rId14"/>
    <p:sldId id="343" r:id="rId15"/>
  </p:sldIdLst>
  <p:sldSz cx="9144000" cy="5143500" type="screen16x9"/>
  <p:notesSz cx="9855200" cy="6731000"/>
  <p:defaultTextStyle>
    <a:defPPr>
      <a:defRPr lang="nl-NL"/>
    </a:defPPr>
    <a:lvl1pPr marL="0" algn="l" defTabSz="4081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23" algn="l" defTabSz="4081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45" algn="l" defTabSz="4081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368" algn="l" defTabSz="4081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490" algn="l" defTabSz="4081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612" algn="l" defTabSz="4081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735" algn="l" defTabSz="4081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857" algn="l" defTabSz="4081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980" algn="l" defTabSz="4081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18596" userDrawn="1">
          <p15:clr>
            <a:srgbClr val="A4A3A4"/>
          </p15:clr>
        </p15:guide>
        <p15:guide id="3" orient="horz" pos="9222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8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0A"/>
    <a:srgbClr val="0058B8"/>
    <a:srgbClr val="E52B02"/>
    <a:srgbClr val="B23D02"/>
    <a:srgbClr val="B23D43"/>
    <a:srgbClr val="53A31D"/>
    <a:srgbClr val="E32527"/>
    <a:srgbClr val="FFCC00"/>
    <a:srgbClr val="128FC2"/>
    <a:srgbClr val="FA2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3" autoAdjust="0"/>
    <p:restoredTop sz="94675" autoAdjust="0"/>
  </p:normalViewPr>
  <p:slideViewPr>
    <p:cSldViewPr snapToGrid="0" snapToObjects="1">
      <p:cViewPr varScale="1">
        <p:scale>
          <a:sx n="51" d="100"/>
          <a:sy n="51" d="100"/>
        </p:scale>
        <p:origin x="-112" y="-496"/>
      </p:cViewPr>
      <p:guideLst>
        <p:guide orient="horz" pos="9222"/>
        <p:guide orient="horz"/>
        <p:guide pos="18596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0587" cy="337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82334" y="0"/>
            <a:ext cx="4270587" cy="337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53B6C-87E3-4616-AE3B-1C7EC62F31E5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6393282"/>
            <a:ext cx="4270587" cy="337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82334" y="6393282"/>
            <a:ext cx="4270587" cy="337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F4B3A-3108-4620-9677-4249D17EF6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402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0587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82334" y="0"/>
            <a:ext cx="4270587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FE667-6AAF-7E44-A5C5-27A7E58EAEC9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684463" y="504825"/>
            <a:ext cx="4486275" cy="252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5520" y="3197225"/>
            <a:ext cx="7884160" cy="3028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393282"/>
            <a:ext cx="4270587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82334" y="6393282"/>
            <a:ext cx="4270587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CD400-0A63-A649-A4DC-1FDB5485C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16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157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41572" algn="l" defTabSz="14157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283144" algn="l" defTabSz="14157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424715" algn="l" defTabSz="14157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566286" algn="l" defTabSz="14157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707857" algn="l" defTabSz="14157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49429" algn="l" defTabSz="14157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91001" algn="l" defTabSz="14157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32573" algn="l" defTabSz="14157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84463" y="504825"/>
            <a:ext cx="4486275" cy="25241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31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84463" y="504825"/>
            <a:ext cx="4486275" cy="25241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31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84463" y="504825"/>
            <a:ext cx="4486275" cy="25241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31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84463" y="504825"/>
            <a:ext cx="4486275" cy="25241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31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84463" y="504825"/>
            <a:ext cx="4486275" cy="25241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08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84463" y="504825"/>
            <a:ext cx="4486275" cy="25241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60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84463" y="504825"/>
            <a:ext cx="4486275" cy="25241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67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84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84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1407439" y="498873"/>
            <a:ext cx="6642100" cy="1062632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76377" y="498873"/>
            <a:ext cx="19778663" cy="1062632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0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07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1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1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2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2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3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53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76376" y="2906317"/>
            <a:ext cx="13209588" cy="8218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838364" y="2906317"/>
            <a:ext cx="13211175" cy="8218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66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151337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41" indent="0">
              <a:buNone/>
              <a:defRPr sz="1800" b="1"/>
            </a:lvl2pPr>
            <a:lvl3pPr marL="816082" indent="0">
              <a:buNone/>
              <a:defRPr sz="1600" b="1"/>
            </a:lvl3pPr>
            <a:lvl4pPr marL="1224123" indent="0">
              <a:buNone/>
              <a:defRPr sz="1400" b="1"/>
            </a:lvl4pPr>
            <a:lvl5pPr marL="1632163" indent="0">
              <a:buNone/>
              <a:defRPr sz="1400" b="1"/>
            </a:lvl5pPr>
            <a:lvl6pPr marL="2040204" indent="0">
              <a:buNone/>
              <a:defRPr sz="1400" b="1"/>
            </a:lvl6pPr>
            <a:lvl7pPr marL="2448245" indent="0">
              <a:buNone/>
              <a:defRPr sz="1400" b="1"/>
            </a:lvl7pPr>
            <a:lvl8pPr marL="2856286" indent="0">
              <a:buNone/>
              <a:defRPr sz="1400" b="1"/>
            </a:lvl8pPr>
            <a:lvl9pPr marL="3264327" indent="0">
              <a:buNone/>
              <a:defRPr sz="14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7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41" indent="0">
              <a:buNone/>
              <a:defRPr sz="1800" b="1"/>
            </a:lvl2pPr>
            <a:lvl3pPr marL="816082" indent="0">
              <a:buNone/>
              <a:defRPr sz="1600" b="1"/>
            </a:lvl3pPr>
            <a:lvl4pPr marL="1224123" indent="0">
              <a:buNone/>
              <a:defRPr sz="1400" b="1"/>
            </a:lvl4pPr>
            <a:lvl5pPr marL="1632163" indent="0">
              <a:buNone/>
              <a:defRPr sz="1400" b="1"/>
            </a:lvl5pPr>
            <a:lvl6pPr marL="2040204" indent="0">
              <a:buNone/>
              <a:defRPr sz="1400" b="1"/>
            </a:lvl6pPr>
            <a:lvl7pPr marL="2448245" indent="0">
              <a:buNone/>
              <a:defRPr sz="1400" b="1"/>
            </a:lvl7pPr>
            <a:lvl8pPr marL="2856286" indent="0">
              <a:buNone/>
              <a:defRPr sz="1400" b="1"/>
            </a:lvl8pPr>
            <a:lvl9pPr marL="3264327" indent="0">
              <a:buNone/>
              <a:defRPr sz="14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43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05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40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041" indent="0">
              <a:buNone/>
              <a:defRPr sz="1100"/>
            </a:lvl2pPr>
            <a:lvl3pPr marL="816082" indent="0">
              <a:buNone/>
              <a:defRPr sz="900"/>
            </a:lvl3pPr>
            <a:lvl4pPr marL="1224123" indent="0">
              <a:buNone/>
              <a:defRPr sz="800"/>
            </a:lvl4pPr>
            <a:lvl5pPr marL="1632163" indent="0">
              <a:buNone/>
              <a:defRPr sz="800"/>
            </a:lvl5pPr>
            <a:lvl6pPr marL="2040204" indent="0">
              <a:buNone/>
              <a:defRPr sz="800"/>
            </a:lvl6pPr>
            <a:lvl7pPr marL="2448245" indent="0">
              <a:buNone/>
              <a:defRPr sz="800"/>
            </a:lvl7pPr>
            <a:lvl8pPr marL="2856286" indent="0">
              <a:buNone/>
              <a:defRPr sz="800"/>
            </a:lvl8pPr>
            <a:lvl9pPr marL="3264327" indent="0">
              <a:buNone/>
              <a:defRPr sz="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89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041" indent="0">
              <a:buNone/>
              <a:defRPr sz="2500"/>
            </a:lvl2pPr>
            <a:lvl3pPr marL="816082" indent="0">
              <a:buNone/>
              <a:defRPr sz="2100"/>
            </a:lvl3pPr>
            <a:lvl4pPr marL="1224123" indent="0">
              <a:buNone/>
              <a:defRPr sz="1800"/>
            </a:lvl4pPr>
            <a:lvl5pPr marL="1632163" indent="0">
              <a:buNone/>
              <a:defRPr sz="1800"/>
            </a:lvl5pPr>
            <a:lvl6pPr marL="2040204" indent="0">
              <a:buNone/>
              <a:defRPr sz="1800"/>
            </a:lvl6pPr>
            <a:lvl7pPr marL="2448245" indent="0">
              <a:buNone/>
              <a:defRPr sz="1800"/>
            </a:lvl7pPr>
            <a:lvl8pPr marL="2856286" indent="0">
              <a:buNone/>
              <a:defRPr sz="1800"/>
            </a:lvl8pPr>
            <a:lvl9pPr marL="3264327" indent="0">
              <a:buNone/>
              <a:defRPr sz="18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041" indent="0">
              <a:buNone/>
              <a:defRPr sz="1100"/>
            </a:lvl2pPr>
            <a:lvl3pPr marL="816082" indent="0">
              <a:buNone/>
              <a:defRPr sz="900"/>
            </a:lvl3pPr>
            <a:lvl4pPr marL="1224123" indent="0">
              <a:buNone/>
              <a:defRPr sz="800"/>
            </a:lvl4pPr>
            <a:lvl5pPr marL="1632163" indent="0">
              <a:buNone/>
              <a:defRPr sz="800"/>
            </a:lvl5pPr>
            <a:lvl6pPr marL="2040204" indent="0">
              <a:buNone/>
              <a:defRPr sz="800"/>
            </a:lvl6pPr>
            <a:lvl7pPr marL="2448245" indent="0">
              <a:buNone/>
              <a:defRPr sz="800"/>
            </a:lvl7pPr>
            <a:lvl8pPr marL="2856286" indent="0">
              <a:buNone/>
              <a:defRPr sz="800"/>
            </a:lvl8pPr>
            <a:lvl9pPr marL="3264327" indent="0">
              <a:buNone/>
              <a:defRPr sz="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0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625" tIns="40812" rIns="81625" bIns="40812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81625" tIns="40812" rIns="81625" bIns="40812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2366-75D4-B147-B202-804AD67C5E02}" type="datetimeFigureOut">
              <a:rPr lang="nl-NL" smtClean="0"/>
              <a:t>01-11-16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32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804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31" indent="-306031" algn="l" defTabSz="40804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66" indent="-255025" algn="l" defTabSz="40804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102" indent="-204020" algn="l" defTabSz="4080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143" indent="-204020" algn="l" defTabSz="40804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184" indent="-204020" algn="l" defTabSz="40804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225" indent="-204020" algn="l" defTabSz="40804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266" indent="-204020" algn="l" defTabSz="40804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306" indent="-204020" algn="l" defTabSz="40804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346" indent="-204020" algn="l" defTabSz="40804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080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41" algn="l" defTabSz="4080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82" algn="l" defTabSz="4080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123" algn="l" defTabSz="4080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163" algn="l" defTabSz="4080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204" algn="l" defTabSz="4080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245" algn="l" defTabSz="4080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286" algn="l" defTabSz="4080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27" algn="l" defTabSz="4080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feature=youtu.be&amp;v=LMU84SYc-H8" TargetMode="External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8.emf"/><Relationship Id="rId5" Type="http://schemas.openxmlformats.org/officeDocument/2006/relationships/image" Target="../media/image14.emf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6" y="604418"/>
            <a:ext cx="1656592" cy="25460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3501173"/>
            <a:ext cx="6972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2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"/>
          <a:stretch/>
        </p:blipFill>
        <p:spPr>
          <a:xfrm>
            <a:off x="0" y="0"/>
            <a:ext cx="9144000" cy="5334114"/>
          </a:xfrm>
          <a:prstGeom prst="rect">
            <a:avLst/>
          </a:prstGeom>
        </p:spPr>
      </p:pic>
      <p:grpSp>
        <p:nvGrpSpPr>
          <p:cNvPr id="2" name="Groeperen 1"/>
          <p:cNvGrpSpPr/>
          <p:nvPr/>
        </p:nvGrpSpPr>
        <p:grpSpPr>
          <a:xfrm>
            <a:off x="-81053" y="1598859"/>
            <a:ext cx="8426767" cy="1619602"/>
            <a:chOff x="-81053" y="1598859"/>
            <a:chExt cx="8426767" cy="1619602"/>
          </a:xfrm>
        </p:grpSpPr>
        <p:sp>
          <p:nvSpPr>
            <p:cNvPr id="16" name="Afgeronde rechthoek 15"/>
            <p:cNvSpPr/>
            <p:nvPr/>
          </p:nvSpPr>
          <p:spPr>
            <a:xfrm>
              <a:off x="-81053" y="1598859"/>
              <a:ext cx="8426767" cy="996191"/>
            </a:xfrm>
            <a:prstGeom prst="roundRect">
              <a:avLst/>
            </a:prstGeom>
            <a:solidFill>
              <a:srgbClr val="488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261" tIns="113128" rIns="226261" bIns="113128" rtlCol="0" anchor="ctr"/>
            <a:lstStyle/>
            <a:p>
              <a:pPr algn="ctr"/>
              <a:endParaRPr lang="nl-NL"/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-81053" y="2222270"/>
              <a:ext cx="8426767" cy="996191"/>
            </a:xfrm>
            <a:prstGeom prst="roundRect">
              <a:avLst/>
            </a:prstGeom>
            <a:solidFill>
              <a:srgbClr val="488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261" tIns="113128" rIns="226261" bIns="113128"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ekstvak 17"/>
          <p:cNvSpPr txBox="1"/>
          <p:nvPr/>
        </p:nvSpPr>
        <p:spPr>
          <a:xfrm>
            <a:off x="524639" y="1722752"/>
            <a:ext cx="7657790" cy="1413585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pPr marL="180975" indent="-180975">
              <a:buFontTx/>
              <a:buChar char="-"/>
            </a:pPr>
            <a:r>
              <a:rPr lang="nl-NL" sz="1800" dirty="0">
                <a:solidFill>
                  <a:schemeClr val="bg1"/>
                </a:solidFill>
              </a:rPr>
              <a:t>CBS Urban Data Center (UDC) is een samenwerking tussen CBS en gemeente(n). </a:t>
            </a:r>
          </a:p>
          <a:p>
            <a:pPr marL="180975" indent="-180975">
              <a:buFontTx/>
              <a:buChar char="-"/>
            </a:pPr>
            <a:r>
              <a:rPr lang="nl-NL" sz="1800" dirty="0">
                <a:solidFill>
                  <a:schemeClr val="bg1"/>
                </a:solidFill>
              </a:rPr>
              <a:t>Gericht op een verbreding, verdieping, en verbetering van gemeentelijke statistieken door koppeling aan CBS data en inbreng van CBS expertise</a:t>
            </a:r>
          </a:p>
          <a:p>
            <a:pPr marL="180975" indent="-180975">
              <a:buFontTx/>
              <a:buChar char="-"/>
            </a:pPr>
            <a:r>
              <a:rPr lang="nl-NL" sz="1800" dirty="0">
                <a:solidFill>
                  <a:schemeClr val="bg1"/>
                </a:solidFill>
              </a:rPr>
              <a:t>Gemeentebelang: publieke meerwaarde van data voor hun inwoners, bedrijven en bezoekers</a:t>
            </a:r>
          </a:p>
        </p:txBody>
      </p:sp>
      <p:sp>
        <p:nvSpPr>
          <p:cNvPr id="19" name="Rechthoek 18"/>
          <p:cNvSpPr/>
          <p:nvPr/>
        </p:nvSpPr>
        <p:spPr>
          <a:xfrm>
            <a:off x="-81052" y="0"/>
            <a:ext cx="203200" cy="5214636"/>
          </a:xfrm>
          <a:prstGeom prst="rect">
            <a:avLst/>
          </a:prstGeom>
          <a:solidFill>
            <a:srgbClr val="488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261" tIns="113128" rIns="226261" bIns="113128"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8" y="819498"/>
            <a:ext cx="838553" cy="7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6" b="-1790"/>
          <a:stretch/>
        </p:blipFill>
        <p:spPr>
          <a:xfrm>
            <a:off x="625231" y="-2504356"/>
            <a:ext cx="9046308" cy="8871192"/>
          </a:xfrm>
          <a:prstGeom prst="rect">
            <a:avLst/>
          </a:prstGeom>
        </p:spPr>
      </p:pic>
      <p:grpSp>
        <p:nvGrpSpPr>
          <p:cNvPr id="6" name="Groeperen 5"/>
          <p:cNvGrpSpPr/>
          <p:nvPr/>
        </p:nvGrpSpPr>
        <p:grpSpPr>
          <a:xfrm>
            <a:off x="-81053" y="1598859"/>
            <a:ext cx="8426767" cy="1619602"/>
            <a:chOff x="-81053" y="1598859"/>
            <a:chExt cx="8426767" cy="1619602"/>
          </a:xfrm>
          <a:solidFill>
            <a:srgbClr val="0058B8"/>
          </a:solidFill>
        </p:grpSpPr>
        <p:sp>
          <p:nvSpPr>
            <p:cNvPr id="7" name="Afgeronde rechthoek 6"/>
            <p:cNvSpPr/>
            <p:nvPr/>
          </p:nvSpPr>
          <p:spPr>
            <a:xfrm>
              <a:off x="-81053" y="1598859"/>
              <a:ext cx="8426767" cy="99619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261" tIns="113128" rIns="226261" bIns="113128" rtlCol="0" anchor="ctr"/>
            <a:lstStyle/>
            <a:p>
              <a:pPr algn="ctr"/>
              <a:endParaRPr lang="nl-NL"/>
            </a:p>
          </p:txBody>
        </p:sp>
        <p:sp>
          <p:nvSpPr>
            <p:cNvPr id="8" name="Afgeronde rechthoek 7"/>
            <p:cNvSpPr/>
            <p:nvPr/>
          </p:nvSpPr>
          <p:spPr>
            <a:xfrm>
              <a:off x="-81053" y="2222270"/>
              <a:ext cx="8426767" cy="99619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261" tIns="113128" rIns="226261" bIns="113128"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624639" y="1687752"/>
            <a:ext cx="7657790" cy="1345874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nl-NL" sz="2400" dirty="0">
                <a:solidFill>
                  <a:schemeClr val="bg1"/>
                </a:solidFill>
                <a:latin typeface="Calibri"/>
                <a:cs typeface="Calibri"/>
              </a:rPr>
              <a:t>Begin juli initiatief tot vorming UDC Eindhoven genomen</a:t>
            </a:r>
          </a:p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nl-NL" sz="2400" dirty="0">
                <a:solidFill>
                  <a:schemeClr val="bg1"/>
                </a:solidFill>
                <a:latin typeface="Calibri"/>
                <a:cs typeface="Calibri"/>
              </a:rPr>
              <a:t>Opening 22 september aan de Smalle Haven (zie </a:t>
            </a:r>
            <a:r>
              <a:rPr lang="nl-NL" sz="2400" dirty="0" smtClean="0">
                <a:solidFill>
                  <a:srgbClr val="CCFFCC"/>
                </a:solidFill>
                <a:latin typeface="Calibri"/>
                <a:cs typeface="Calibri"/>
                <a:hlinkClick r:id="rId3"/>
              </a:rPr>
              <a:t>video</a:t>
            </a:r>
            <a:r>
              <a:rPr lang="nl-NL" sz="240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endParaRPr lang="nl-NL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nl-NL" sz="2400" dirty="0">
                <a:solidFill>
                  <a:schemeClr val="bg1"/>
                </a:solidFill>
                <a:latin typeface="Calibri"/>
                <a:cs typeface="Calibri"/>
              </a:rPr>
              <a:t>Eind 2017 evaluatie</a:t>
            </a:r>
          </a:p>
        </p:txBody>
      </p:sp>
      <p:sp>
        <p:nvSpPr>
          <p:cNvPr id="10" name="Rechthoek 9"/>
          <p:cNvSpPr/>
          <p:nvPr/>
        </p:nvSpPr>
        <p:spPr>
          <a:xfrm>
            <a:off x="-81052" y="0"/>
            <a:ext cx="203200" cy="5214636"/>
          </a:xfrm>
          <a:prstGeom prst="rect">
            <a:avLst/>
          </a:prstGeom>
          <a:solidFill>
            <a:srgbClr val="0058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261" tIns="113128" rIns="226261" bIns="113128"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8" y="819498"/>
            <a:ext cx="838553" cy="7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2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" name="Groeperen 5"/>
          <p:cNvGrpSpPr/>
          <p:nvPr/>
        </p:nvGrpSpPr>
        <p:grpSpPr>
          <a:xfrm>
            <a:off x="-81053" y="1598859"/>
            <a:ext cx="8503158" cy="1934988"/>
            <a:chOff x="-81053" y="1598859"/>
            <a:chExt cx="8426767" cy="1619602"/>
          </a:xfrm>
          <a:solidFill>
            <a:srgbClr val="E94C0A"/>
          </a:solidFill>
        </p:grpSpPr>
        <p:sp>
          <p:nvSpPr>
            <p:cNvPr id="7" name="Afgeronde rechthoek 6"/>
            <p:cNvSpPr/>
            <p:nvPr/>
          </p:nvSpPr>
          <p:spPr>
            <a:xfrm>
              <a:off x="-81053" y="1598859"/>
              <a:ext cx="8426767" cy="99619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261" tIns="113128" rIns="226261" bIns="113128" rtlCol="0" anchor="ctr"/>
            <a:lstStyle/>
            <a:p>
              <a:pPr algn="ctr"/>
              <a:endParaRPr lang="nl-NL"/>
            </a:p>
          </p:txBody>
        </p:sp>
        <p:sp>
          <p:nvSpPr>
            <p:cNvPr id="8" name="Afgeronde rechthoek 7"/>
            <p:cNvSpPr/>
            <p:nvPr/>
          </p:nvSpPr>
          <p:spPr>
            <a:xfrm>
              <a:off x="-81053" y="2222270"/>
              <a:ext cx="8426767" cy="99619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261" tIns="113128" rIns="226261" bIns="113128"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624639" y="1687752"/>
            <a:ext cx="7657790" cy="2244582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nl-NL" sz="2400" dirty="0" smtClean="0">
                <a:solidFill>
                  <a:schemeClr val="bg1"/>
                </a:solidFill>
                <a:latin typeface="Calibri"/>
                <a:cs typeface="Calibri"/>
              </a:rPr>
              <a:t>Armoedemonitor voor Eindhoven</a:t>
            </a:r>
          </a:p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nl-NL" sz="2400" dirty="0" smtClean="0">
                <a:solidFill>
                  <a:schemeClr val="bg1"/>
                </a:solidFill>
                <a:latin typeface="Calibri"/>
                <a:cs typeface="Calibri"/>
              </a:rPr>
              <a:t>Iedereen aan het werk </a:t>
            </a:r>
          </a:p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nl-NL" sz="2400" dirty="0" smtClean="0">
                <a:solidFill>
                  <a:schemeClr val="bg1"/>
                </a:solidFill>
                <a:latin typeface="Calibri"/>
                <a:cs typeface="Calibri"/>
              </a:rPr>
              <a:t>Mobiliteit en gezonde binnenstad</a:t>
            </a:r>
          </a:p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nl-NL" sz="2400" dirty="0" smtClean="0">
                <a:solidFill>
                  <a:schemeClr val="bg1"/>
                </a:solidFill>
                <a:latin typeface="Calibri"/>
                <a:cs typeface="Calibri"/>
              </a:rPr>
              <a:t>ISO-certificering voor Eindhoven</a:t>
            </a:r>
          </a:p>
          <a:p>
            <a:pPr marL="179388" indent="-179388">
              <a:lnSpc>
                <a:spcPct val="120000"/>
              </a:lnSpc>
              <a:buFontTx/>
              <a:buChar char="-"/>
            </a:pPr>
            <a:endParaRPr lang="nl-NL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846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75"/>
          <a:stretch/>
        </p:blipFill>
        <p:spPr>
          <a:xfrm>
            <a:off x="95393" y="666750"/>
            <a:ext cx="2356621" cy="1349298"/>
          </a:xfrm>
          <a:prstGeom prst="rect">
            <a:avLst/>
          </a:prstGeom>
        </p:spPr>
      </p:pic>
      <p:sp>
        <p:nvSpPr>
          <p:cNvPr id="19" name="Afgeronde rechthoek 18"/>
          <p:cNvSpPr/>
          <p:nvPr/>
        </p:nvSpPr>
        <p:spPr>
          <a:xfrm>
            <a:off x="-79436" y="2016361"/>
            <a:ext cx="1851764" cy="3877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184" tIns="113090" rIns="226184" bIns="113090"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-3" y="-3786"/>
            <a:ext cx="203403" cy="5147286"/>
          </a:xfrm>
          <a:prstGeom prst="rect">
            <a:avLst/>
          </a:prstGeom>
          <a:solidFill>
            <a:srgbClr val="EB3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0125" tIns="365056" rIns="730125" bIns="365056"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056" y="-1330929"/>
            <a:ext cx="5639955" cy="6694580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5070415" y="3464943"/>
            <a:ext cx="517585" cy="517585"/>
          </a:xfrm>
          <a:prstGeom prst="ellipse">
            <a:avLst/>
          </a:prstGeom>
          <a:solidFill>
            <a:srgbClr val="E52B02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nl-NL" sz="2800"/>
              <a:t>1 </a:t>
            </a:r>
          </a:p>
        </p:txBody>
      </p:sp>
      <p:pic>
        <p:nvPicPr>
          <p:cNvPr id="17" name="Afbeelding 16" descr="Eindhoven_RGB_Liggend_BB [530433].eps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" b="4609"/>
          <a:stretch/>
        </p:blipFill>
        <p:spPr>
          <a:xfrm>
            <a:off x="410491" y="2016361"/>
            <a:ext cx="1165984" cy="387755"/>
          </a:xfrm>
          <a:prstGeom prst="rect">
            <a:avLst/>
          </a:prstGeom>
        </p:spPr>
      </p:pic>
      <p:grpSp>
        <p:nvGrpSpPr>
          <p:cNvPr id="8" name="Groeperen 7"/>
          <p:cNvGrpSpPr/>
          <p:nvPr/>
        </p:nvGrpSpPr>
        <p:grpSpPr>
          <a:xfrm>
            <a:off x="445698" y="2016048"/>
            <a:ext cx="5745193" cy="3248624"/>
            <a:chOff x="512792" y="2021153"/>
            <a:chExt cx="5745193" cy="3248624"/>
          </a:xfrm>
        </p:grpSpPr>
        <p:pic>
          <p:nvPicPr>
            <p:cNvPr id="10" name="Picture 3" descr="C:\CBSTEMP\USER\Temporary Internet Files\CPOG\Content.Outlook\RC8XONPN\logoHeerlen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2792" y="2021153"/>
              <a:ext cx="1141206" cy="380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al 11"/>
            <p:cNvSpPr/>
            <p:nvPr/>
          </p:nvSpPr>
          <p:spPr>
            <a:xfrm>
              <a:off x="5588000" y="4585412"/>
              <a:ext cx="517585" cy="517585"/>
            </a:xfrm>
            <a:prstGeom prst="ellipse">
              <a:avLst/>
            </a:prstGeom>
            <a:solidFill>
              <a:srgbClr val="E52B02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nl-NL" sz="2800"/>
                <a:t>2</a:t>
              </a:r>
            </a:p>
          </p:txBody>
        </p:sp>
        <p:sp>
          <p:nvSpPr>
            <p:cNvPr id="14" name="Ovaal 13"/>
            <p:cNvSpPr/>
            <p:nvPr/>
          </p:nvSpPr>
          <p:spPr>
            <a:xfrm>
              <a:off x="5420264" y="4432056"/>
              <a:ext cx="837721" cy="837721"/>
            </a:xfrm>
            <a:prstGeom prst="ellipse">
              <a:avLst/>
            </a:prstGeom>
            <a:noFill/>
            <a:ln>
              <a:solidFill>
                <a:srgbClr val="B23D4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nl-NL" sz="2800"/>
            </a:p>
          </p:txBody>
        </p:sp>
      </p:grpSp>
      <p:grpSp>
        <p:nvGrpSpPr>
          <p:cNvPr id="15" name="Groeperen 14"/>
          <p:cNvGrpSpPr/>
          <p:nvPr/>
        </p:nvGrpSpPr>
        <p:grpSpPr>
          <a:xfrm>
            <a:off x="387177" y="2016361"/>
            <a:ext cx="3393757" cy="517585"/>
            <a:chOff x="410492" y="2021153"/>
            <a:chExt cx="3393757" cy="517585"/>
          </a:xfrm>
        </p:grpSpPr>
        <p:sp>
          <p:nvSpPr>
            <p:cNvPr id="13" name="Ovaal 12"/>
            <p:cNvSpPr/>
            <p:nvPr/>
          </p:nvSpPr>
          <p:spPr>
            <a:xfrm>
              <a:off x="3286664" y="2021153"/>
              <a:ext cx="517585" cy="517585"/>
            </a:xfrm>
            <a:prstGeom prst="ellipse">
              <a:avLst/>
            </a:prstGeom>
            <a:solidFill>
              <a:srgbClr val="E52B02"/>
            </a:solidFill>
            <a:ln w="28575" cmpd="sng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nl-NL" sz="2800"/>
                <a:t>3</a:t>
              </a: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10492" y="2021153"/>
              <a:ext cx="1165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800" b="1">
                  <a:solidFill>
                    <a:srgbClr val="0058B8"/>
                  </a:solidFill>
                </a:rPr>
                <a:t> ? ? ? ? ? ?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7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456" y="604418"/>
            <a:ext cx="1656592" cy="254608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3501173"/>
            <a:ext cx="6972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79"/>
            <a:ext cx="9144000" cy="517161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9" y="1498608"/>
            <a:ext cx="838553" cy="779361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1" y="-1173"/>
            <a:ext cx="203200" cy="514308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184" tIns="113090" rIns="226184" bIns="113090"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184939" y="986080"/>
            <a:ext cx="5850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  <a:latin typeface="Calibri"/>
                <a:cs typeface="Calibri"/>
              </a:rPr>
              <a:t>Stedelijke bevolking</a:t>
            </a:r>
            <a:endParaRPr lang="nl-NL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9" name="Groeperen 8"/>
          <p:cNvGrpSpPr/>
          <p:nvPr/>
        </p:nvGrpSpPr>
        <p:grpSpPr>
          <a:xfrm>
            <a:off x="-1" y="2277969"/>
            <a:ext cx="5863026" cy="1955080"/>
            <a:chOff x="-1" y="2277969"/>
            <a:chExt cx="5863026" cy="1955080"/>
          </a:xfrm>
        </p:grpSpPr>
        <p:sp>
          <p:nvSpPr>
            <p:cNvPr id="6" name="Afgeronde rechthoek 5"/>
            <p:cNvSpPr/>
            <p:nvPr/>
          </p:nvSpPr>
          <p:spPr>
            <a:xfrm>
              <a:off x="-1" y="2977460"/>
              <a:ext cx="5863025" cy="12555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184" tIns="113090" rIns="226184" bIns="113090"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-1" y="2277969"/>
              <a:ext cx="5863026" cy="12555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184" tIns="113090" rIns="226184" bIns="113090"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1224951" y="2289283"/>
            <a:ext cx="2241741" cy="644144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50% </a:t>
            </a:r>
            <a:r>
              <a:rPr lang="nl-NL" sz="1800" b="1" dirty="0" smtClean="0">
                <a:solidFill>
                  <a:schemeClr val="bg1"/>
                </a:solidFill>
                <a:latin typeface="Calibri"/>
                <a:cs typeface="Calibri"/>
              </a:rPr>
              <a:t>wereldwijd </a:t>
            </a:r>
            <a:endParaRPr lang="nl-NL" sz="1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426962" y="2292473"/>
            <a:ext cx="2316245" cy="644144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(70% </a:t>
            </a:r>
            <a:r>
              <a:rPr lang="nl-NL" sz="1800" b="1" dirty="0" smtClean="0">
                <a:solidFill>
                  <a:schemeClr val="bg1"/>
                </a:solidFill>
                <a:latin typeface="Calibri"/>
                <a:cs typeface="Calibri"/>
              </a:rPr>
              <a:t>verwacht</a:t>
            </a:r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225579" y="2849020"/>
            <a:ext cx="2241741" cy="644144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75% </a:t>
            </a:r>
            <a:r>
              <a:rPr lang="nl-NL" sz="1800" b="1" dirty="0" smtClean="0">
                <a:solidFill>
                  <a:schemeClr val="bg1"/>
                </a:solidFill>
                <a:latin typeface="Calibri"/>
                <a:cs typeface="Calibri"/>
              </a:rPr>
              <a:t>in Europa </a:t>
            </a:r>
            <a:endParaRPr lang="nl-NL" sz="1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217173" y="3435446"/>
            <a:ext cx="2648908" cy="644144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90% </a:t>
            </a:r>
            <a:r>
              <a:rPr lang="nl-NL" sz="1800" b="1" dirty="0" smtClean="0">
                <a:solidFill>
                  <a:schemeClr val="bg1"/>
                </a:solidFill>
                <a:latin typeface="Calibri"/>
                <a:cs typeface="Calibri"/>
              </a:rPr>
              <a:t>in Nederland</a:t>
            </a:r>
            <a:endParaRPr lang="nl-NL" sz="1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0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79"/>
            <a:ext cx="9144000" cy="517161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9" y="1498608"/>
            <a:ext cx="838553" cy="779361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1" y="-1173"/>
            <a:ext cx="203200" cy="514308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184" tIns="113090" rIns="226184" bIns="113090"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184938" y="986080"/>
            <a:ext cx="7227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  <a:latin typeface="Calibri"/>
                <a:cs typeface="Calibri"/>
              </a:rPr>
              <a:t>Nederland: aantal inwoners</a:t>
            </a:r>
            <a:endParaRPr lang="nl-NL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" name="Groeperen 1"/>
          <p:cNvGrpSpPr/>
          <p:nvPr/>
        </p:nvGrpSpPr>
        <p:grpSpPr>
          <a:xfrm>
            <a:off x="-1" y="2277969"/>
            <a:ext cx="5863026" cy="2229400"/>
            <a:chOff x="-1" y="2277969"/>
            <a:chExt cx="5863026" cy="2229400"/>
          </a:xfrm>
        </p:grpSpPr>
        <p:sp>
          <p:nvSpPr>
            <p:cNvPr id="6" name="Afgeronde rechthoek 5"/>
            <p:cNvSpPr/>
            <p:nvPr/>
          </p:nvSpPr>
          <p:spPr>
            <a:xfrm>
              <a:off x="-1" y="3251780"/>
              <a:ext cx="5863025" cy="12555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184" tIns="113090" rIns="226184" bIns="113090"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-1" y="2277969"/>
              <a:ext cx="5863026" cy="12555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184" tIns="113090" rIns="226184" bIns="113090"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1224951" y="2289283"/>
            <a:ext cx="4638073" cy="2429248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r>
              <a:rPr lang="nl-NL" sz="1800" b="1" dirty="0">
                <a:solidFill>
                  <a:schemeClr val="bg1"/>
                </a:solidFill>
                <a:latin typeface="Calibri"/>
                <a:cs typeface="Calibri"/>
              </a:rPr>
              <a:t>Vrij kleine steden (Tokio 38 miljoen inwoners)</a:t>
            </a:r>
          </a:p>
          <a:p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nl-NL" sz="1800" b="1" dirty="0">
                <a:solidFill>
                  <a:schemeClr val="bg1"/>
                </a:solidFill>
                <a:latin typeface="Calibri"/>
                <a:cs typeface="Calibri"/>
              </a:rPr>
              <a:t> gemeenten </a:t>
            </a:r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&gt;500 </a:t>
            </a:r>
            <a:r>
              <a:rPr lang="nl-NL" sz="1800" b="1" dirty="0">
                <a:solidFill>
                  <a:schemeClr val="bg1"/>
                </a:solidFill>
                <a:latin typeface="Calibri"/>
                <a:cs typeface="Calibri"/>
              </a:rPr>
              <a:t>duizend inwoners</a:t>
            </a:r>
          </a:p>
          <a:p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31</a:t>
            </a:r>
            <a:r>
              <a:rPr lang="nl-NL" sz="1800" b="1" dirty="0">
                <a:solidFill>
                  <a:schemeClr val="bg1"/>
                </a:solidFill>
                <a:latin typeface="Calibri"/>
                <a:cs typeface="Calibri"/>
              </a:rPr>
              <a:t> gemeenten </a:t>
            </a:r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&gt;100</a:t>
            </a:r>
            <a:r>
              <a:rPr lang="nl-NL" sz="1800" b="1" dirty="0">
                <a:solidFill>
                  <a:schemeClr val="bg1"/>
                </a:solidFill>
                <a:latin typeface="Calibri"/>
                <a:cs typeface="Calibri"/>
              </a:rPr>
              <a:t> duizend inwoners</a:t>
            </a:r>
          </a:p>
          <a:p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76</a:t>
            </a:r>
            <a:r>
              <a:rPr lang="nl-NL" sz="1800" b="1" dirty="0">
                <a:solidFill>
                  <a:schemeClr val="bg1"/>
                </a:solidFill>
                <a:latin typeface="Calibri"/>
                <a:cs typeface="Calibri"/>
              </a:rPr>
              <a:t> gemeenten </a:t>
            </a:r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&gt;50</a:t>
            </a:r>
            <a:r>
              <a:rPr lang="nl-NL" sz="1800" b="1" dirty="0">
                <a:solidFill>
                  <a:schemeClr val="bg1"/>
                </a:solidFill>
                <a:latin typeface="Calibri"/>
                <a:cs typeface="Calibri"/>
              </a:rPr>
              <a:t> duizend inwoners</a:t>
            </a:r>
          </a:p>
          <a:p>
            <a:endParaRPr lang="nl-NL" sz="1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4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bsinuwbuurt.tif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87" t="-3093" r="-1000" b="-556"/>
          <a:stretch/>
        </p:blipFill>
        <p:spPr>
          <a:xfrm>
            <a:off x="-401096" y="-158672"/>
            <a:ext cx="9636536" cy="53174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9" y="1498608"/>
            <a:ext cx="838553" cy="779361"/>
          </a:xfrm>
          <a:prstGeom prst="rect">
            <a:avLst/>
          </a:prstGeom>
        </p:spPr>
      </p:pic>
      <p:sp>
        <p:nvSpPr>
          <p:cNvPr id="13" name="Afgeronde rechthoek 12"/>
          <p:cNvSpPr/>
          <p:nvPr/>
        </p:nvSpPr>
        <p:spPr>
          <a:xfrm>
            <a:off x="46072" y="2277969"/>
            <a:ext cx="5988967" cy="1060450"/>
          </a:xfrm>
          <a:prstGeom prst="round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261" tIns="113128" rIns="226261" bIns="113128"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-4728" y="-12879"/>
            <a:ext cx="203200" cy="514308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261" tIns="113128" rIns="226261" bIns="113128"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650240" y="2398760"/>
            <a:ext cx="5293359" cy="982698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alibri"/>
                <a:cs typeface="Calibri"/>
              </a:rPr>
              <a:t>www.cbsinuwbuurt.nl</a:t>
            </a:r>
          </a:p>
          <a:p>
            <a:endParaRPr lang="nl-NL" sz="1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56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80060" y="-2168657"/>
            <a:ext cx="17345231" cy="9742365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-1" y="1365179"/>
            <a:ext cx="3535251" cy="996191"/>
          </a:xfrm>
          <a:prstGeom prst="roundRect">
            <a:avLst/>
          </a:prstGeom>
          <a:solidFill>
            <a:srgbClr val="488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261" tIns="113128" rIns="226261" bIns="113128"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05691" y="1403077"/>
            <a:ext cx="2742815" cy="898059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pPr algn="r"/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Big Data </a:t>
            </a:r>
            <a:endParaRPr lang="nl-NL" sz="40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r">
              <a:lnSpc>
                <a:spcPct val="80000"/>
              </a:lnSpc>
            </a:pPr>
            <a:r>
              <a:rPr lang="nl-NL" sz="1800" dirty="0">
                <a:solidFill>
                  <a:schemeClr val="bg1"/>
                </a:solidFill>
                <a:latin typeface="Calibri"/>
                <a:cs typeface="Calibri"/>
              </a:rPr>
              <a:t>Daytime population</a:t>
            </a:r>
            <a:r>
              <a:rPr lang="nl-NL" sz="1800" dirty="0" smtClean="0">
                <a:solidFill>
                  <a:schemeClr val="bg1"/>
                </a:solidFill>
                <a:latin typeface="Soho Pro Medium"/>
                <a:cs typeface="Soho Pro Medium"/>
              </a:rPr>
              <a:t> </a:t>
            </a:r>
            <a:endParaRPr lang="nl-NL" sz="1800" dirty="0">
              <a:solidFill>
                <a:schemeClr val="bg1"/>
              </a:solidFill>
              <a:latin typeface="Soho Pro Medium"/>
              <a:cs typeface="Soho Pro Medium"/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1" y="2361370"/>
            <a:ext cx="4701342" cy="996191"/>
          </a:xfrm>
          <a:prstGeom prst="roundRect">
            <a:avLst/>
          </a:prstGeom>
          <a:solidFill>
            <a:srgbClr val="53A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261" tIns="113128" rIns="226261" bIns="113128"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1817138" y="2417410"/>
            <a:ext cx="2742815" cy="899598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nl-NL" sz="1800" b="1" dirty="0">
                <a:solidFill>
                  <a:schemeClr val="bg1"/>
                </a:solidFill>
                <a:latin typeface="Calibri"/>
                <a:cs typeface="Calibri"/>
              </a:rPr>
              <a:t>Welk detailniveau?</a:t>
            </a:r>
          </a:p>
          <a:p>
            <a:pPr algn="r">
              <a:lnSpc>
                <a:spcPct val="80000"/>
              </a:lnSpc>
            </a:pPr>
            <a:endParaRPr lang="nl-NL" sz="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r">
              <a:lnSpc>
                <a:spcPct val="80000"/>
              </a:lnSpc>
            </a:pPr>
            <a:r>
              <a:rPr lang="nl-NL" sz="1800" b="1" dirty="0">
                <a:solidFill>
                  <a:schemeClr val="bg1"/>
                </a:solidFill>
                <a:latin typeface="Calibri"/>
                <a:cs typeface="Calibri"/>
              </a:rPr>
              <a:t>In welke vorm?</a:t>
            </a:r>
          </a:p>
          <a:p>
            <a:pPr algn="r">
              <a:lnSpc>
                <a:spcPct val="80000"/>
              </a:lnSpc>
            </a:pPr>
            <a:endParaRPr lang="nl-NL" sz="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r">
              <a:lnSpc>
                <a:spcPct val="80000"/>
              </a:lnSpc>
            </a:pPr>
            <a:r>
              <a:rPr lang="nl-NL" sz="1800" b="1" dirty="0">
                <a:solidFill>
                  <a:schemeClr val="bg1"/>
                </a:solidFill>
                <a:latin typeface="Calibri"/>
                <a:cs typeface="Calibri"/>
              </a:rPr>
              <a:t>Wanneer bruikbaar?</a:t>
            </a:r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03200" cy="5214636"/>
          </a:xfrm>
          <a:prstGeom prst="rect">
            <a:avLst/>
          </a:prstGeom>
          <a:solidFill>
            <a:srgbClr val="488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261" tIns="113128" rIns="226261" bIns="113128"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9" y="585818"/>
            <a:ext cx="838553" cy="7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1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24462" cy="5565432"/>
          </a:xfrm>
          <a:prstGeom prst="rect">
            <a:avLst/>
          </a:prstGeom>
        </p:spPr>
      </p:pic>
      <p:grpSp>
        <p:nvGrpSpPr>
          <p:cNvPr id="14" name="Groeperen 13"/>
          <p:cNvGrpSpPr/>
          <p:nvPr/>
        </p:nvGrpSpPr>
        <p:grpSpPr>
          <a:xfrm>
            <a:off x="-81053" y="3011610"/>
            <a:ext cx="8503692" cy="1697486"/>
            <a:chOff x="-81053" y="2960810"/>
            <a:chExt cx="8503692" cy="1697486"/>
          </a:xfrm>
        </p:grpSpPr>
        <p:sp>
          <p:nvSpPr>
            <p:cNvPr id="8" name="Afgeronde rechthoek 7"/>
            <p:cNvSpPr/>
            <p:nvPr/>
          </p:nvSpPr>
          <p:spPr>
            <a:xfrm>
              <a:off x="-81052" y="2960810"/>
              <a:ext cx="8503691" cy="996191"/>
            </a:xfrm>
            <a:prstGeom prst="roundRect">
              <a:avLst/>
            </a:prstGeom>
            <a:solidFill>
              <a:srgbClr val="53A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261" tIns="113128" rIns="226261" bIns="113128" rtlCol="0" anchor="ctr"/>
            <a:lstStyle/>
            <a:p>
              <a:pPr algn="ctr"/>
              <a:endParaRPr lang="nl-NL"/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-81053" y="3662105"/>
              <a:ext cx="8503691" cy="996191"/>
            </a:xfrm>
            <a:prstGeom prst="roundRect">
              <a:avLst/>
            </a:prstGeom>
            <a:solidFill>
              <a:srgbClr val="53A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261" tIns="113128" rIns="226261" bIns="113128"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eren 11"/>
          <p:cNvGrpSpPr/>
          <p:nvPr/>
        </p:nvGrpSpPr>
        <p:grpSpPr>
          <a:xfrm>
            <a:off x="-81053" y="1598859"/>
            <a:ext cx="6908573" cy="1410969"/>
            <a:chOff x="-81053" y="1365179"/>
            <a:chExt cx="6908573" cy="1410969"/>
          </a:xfrm>
        </p:grpSpPr>
        <p:sp>
          <p:nvSpPr>
            <p:cNvPr id="6" name="Afgeronde rechthoek 5"/>
            <p:cNvSpPr/>
            <p:nvPr/>
          </p:nvSpPr>
          <p:spPr>
            <a:xfrm>
              <a:off x="-81053" y="1365179"/>
              <a:ext cx="6908573" cy="996191"/>
            </a:xfrm>
            <a:prstGeom prst="roundRect">
              <a:avLst/>
            </a:prstGeom>
            <a:solidFill>
              <a:srgbClr val="488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261" tIns="113128" rIns="226261" bIns="113128" rtlCol="0" anchor="ctr"/>
            <a:lstStyle/>
            <a:p>
              <a:pPr algn="ctr"/>
              <a:endParaRPr lang="nl-NL"/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-81053" y="1779957"/>
              <a:ext cx="6908573" cy="996191"/>
            </a:xfrm>
            <a:prstGeom prst="roundRect">
              <a:avLst/>
            </a:prstGeom>
            <a:solidFill>
              <a:srgbClr val="488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26261" tIns="113128" rIns="226261" bIns="113128"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524639" y="1677397"/>
            <a:ext cx="6140321" cy="1195064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pPr algn="r"/>
            <a:r>
              <a:rPr lang="nl-NL" sz="4000" b="1" dirty="0">
                <a:solidFill>
                  <a:schemeClr val="bg1"/>
                </a:solidFill>
                <a:latin typeface="Calibri"/>
                <a:cs typeface="Calibri"/>
              </a:rPr>
              <a:t>Smart City </a:t>
            </a:r>
            <a:r>
              <a:rPr lang="nl-NL" sz="4000" dirty="0">
                <a:solidFill>
                  <a:schemeClr val="bg1"/>
                </a:solidFill>
                <a:latin typeface="Calibri"/>
                <a:cs typeface="Calibri"/>
              </a:rPr>
              <a:t>definitie</a:t>
            </a:r>
            <a:endParaRPr lang="nl-NL" sz="4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r">
              <a:lnSpc>
                <a:spcPct val="80000"/>
              </a:lnSpc>
            </a:pPr>
            <a:r>
              <a:rPr lang="nl-NL" sz="1800" dirty="0">
                <a:solidFill>
                  <a:schemeClr val="bg1"/>
                </a:solidFill>
                <a:latin typeface="Calibri"/>
                <a:cs typeface="Calibri"/>
              </a:rPr>
              <a:t>Een stad die slim gebruik maakt van data</a:t>
            </a:r>
          </a:p>
          <a:p>
            <a:pPr algn="r">
              <a:lnSpc>
                <a:spcPct val="80000"/>
              </a:lnSpc>
            </a:pPr>
            <a:endParaRPr lang="nl-NL" sz="8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r">
              <a:lnSpc>
                <a:spcPct val="80000"/>
              </a:lnSpc>
            </a:pPr>
            <a:r>
              <a:rPr lang="nl-NL" sz="1800" dirty="0">
                <a:solidFill>
                  <a:schemeClr val="bg1"/>
                </a:solidFill>
                <a:latin typeface="Calibri"/>
                <a:cs typeface="Calibri"/>
              </a:rPr>
              <a:t>Mogelijk door de huidige datatoevloed</a:t>
            </a:r>
            <a:r>
              <a:rPr lang="nl-NL" sz="18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nl-NL"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3680" y="3016850"/>
            <a:ext cx="7955280" cy="1553623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pPr algn="r"/>
            <a:r>
              <a:rPr lang="nl-NL" sz="4000" dirty="0">
                <a:solidFill>
                  <a:schemeClr val="bg1"/>
                </a:solidFill>
                <a:cs typeface="Calibri"/>
              </a:rPr>
              <a:t>Nieuwe toepassingen CBS-informatie</a:t>
            </a:r>
          </a:p>
          <a:p>
            <a:pPr algn="r">
              <a:lnSpc>
                <a:spcPct val="110000"/>
              </a:lnSpc>
            </a:pPr>
            <a:r>
              <a:rPr lang="nl-NL" sz="1800" dirty="0">
                <a:solidFill>
                  <a:schemeClr val="bg1"/>
                </a:solidFill>
                <a:cs typeface="Calibri"/>
              </a:rPr>
              <a:t>Rijke set aan bronnen</a:t>
            </a:r>
          </a:p>
          <a:p>
            <a:pPr algn="r">
              <a:lnSpc>
                <a:spcPct val="110000"/>
              </a:lnSpc>
            </a:pPr>
            <a:r>
              <a:rPr lang="nl-NL" sz="1800" dirty="0">
                <a:solidFill>
                  <a:schemeClr val="bg1"/>
                </a:solidFill>
                <a:cs typeface="Calibri"/>
              </a:rPr>
              <a:t>Gestandaardiseerde concepten</a:t>
            </a:r>
          </a:p>
          <a:p>
            <a:pPr algn="r">
              <a:lnSpc>
                <a:spcPct val="110000"/>
              </a:lnSpc>
            </a:pPr>
            <a:r>
              <a:rPr lang="nl-NL" sz="1800" dirty="0">
                <a:solidFill>
                  <a:schemeClr val="bg1"/>
                </a:solidFill>
                <a:cs typeface="Calibri"/>
              </a:rPr>
              <a:t>Volgtijdelijk vergelijkbaar</a:t>
            </a:r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03200" cy="5214636"/>
          </a:xfrm>
          <a:prstGeom prst="rect">
            <a:avLst/>
          </a:prstGeom>
          <a:solidFill>
            <a:srgbClr val="488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261" tIns="113128" rIns="226261" bIns="113128"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819498"/>
            <a:ext cx="838553" cy="7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3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3403252"/>
            <a:ext cx="7286626" cy="174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333375" y="302449"/>
            <a:ext cx="7588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46 kern- en 56 ondersteunende indicatoren</a:t>
            </a:r>
          </a:p>
          <a:p>
            <a:r>
              <a:rPr lang="nl-NL" dirty="0"/>
              <a:t>Meet prestaties van stadsdiensten en kwaliteit van leven</a:t>
            </a:r>
          </a:p>
          <a:p>
            <a:r>
              <a:rPr lang="nl-NL" dirty="0"/>
              <a:t>Amsterdam en Rotterdam al gecertificeerd</a:t>
            </a:r>
          </a:p>
          <a:p>
            <a:endParaRPr lang="nl-NL" dirty="0"/>
          </a:p>
          <a:p>
            <a:r>
              <a:rPr lang="nl-NL" dirty="0"/>
              <a:t>Landelijke werkgroep ISO37120 opgericht door </a:t>
            </a:r>
            <a:r>
              <a:rPr lang="nl-NL" dirty="0" err="1"/>
              <a:t>Geonovum</a:t>
            </a:r>
            <a:endParaRPr lang="nl-NL" dirty="0"/>
          </a:p>
          <a:p>
            <a:r>
              <a:rPr lang="nl-NL" dirty="0"/>
              <a:t>CBS heeft beschikbare informatie in kaart gebracht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-223803" y="2022044"/>
            <a:ext cx="8747802" cy="1060450"/>
          </a:xfrm>
          <a:prstGeom prst="roundRect">
            <a:avLst/>
          </a:prstGeom>
          <a:solidFill>
            <a:srgbClr val="0058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261" tIns="113128" rIns="226261" bIns="113128"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80365" y="2047585"/>
            <a:ext cx="7731760" cy="1505918"/>
          </a:xfrm>
          <a:prstGeom prst="rect">
            <a:avLst/>
          </a:prstGeom>
          <a:noFill/>
        </p:spPr>
        <p:txBody>
          <a:bodyPr wrap="square" lIns="28314" tIns="14157" rIns="28314" bIns="14157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/>
                <a:cs typeface="Calibri"/>
              </a:rPr>
              <a:t>ISO 37120 standaard-duurzame ontwikkeling op lokaal niveau</a:t>
            </a:r>
          </a:p>
          <a:p>
            <a:endParaRPr lang="nl-NL" sz="3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03200" cy="5214636"/>
          </a:xfrm>
          <a:prstGeom prst="rect">
            <a:avLst/>
          </a:prstGeom>
          <a:solidFill>
            <a:srgbClr val="0058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261" tIns="113128" rIns="226261" bIns="113128"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80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929341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430" y="749766"/>
            <a:ext cx="4935466" cy="27751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9" descr="WCCD LOGO-01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182" y="-127000"/>
            <a:ext cx="1993073" cy="45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CBS_beeldmerk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9" y="2326726"/>
            <a:ext cx="1682955" cy="26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5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79"/>
            <a:ext cx="9144000" cy="517161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kstvak 7"/>
          <p:cNvSpPr txBox="1"/>
          <p:nvPr/>
        </p:nvSpPr>
        <p:spPr>
          <a:xfrm>
            <a:off x="3232954" y="3276410"/>
            <a:ext cx="5512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Op </a:t>
            </a:r>
            <a:r>
              <a:rPr lang="nl-NL" sz="6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weg naar </a:t>
            </a:r>
            <a:r>
              <a:rPr lang="nl-NL" sz="6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nl-NL" sz="6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nl-NL" sz="6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een data </a:t>
            </a:r>
            <a:r>
              <a:rPr lang="nl-NL" sz="6600" b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driven</a:t>
            </a:r>
            <a:r>
              <a:rPr lang="nl-NL" sz="6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nl-NL" sz="66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r"/>
            <a:r>
              <a:rPr lang="nl-NL" sz="6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maatschappij</a:t>
            </a:r>
            <a:endParaRPr lang="nl-NL" sz="66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33" name="Groep 4"/>
          <p:cNvGrpSpPr/>
          <p:nvPr/>
        </p:nvGrpSpPr>
        <p:grpSpPr>
          <a:xfrm>
            <a:off x="-79436" y="666750"/>
            <a:ext cx="2531450" cy="1737367"/>
            <a:chOff x="-79437" y="666750"/>
            <a:chExt cx="8165853" cy="5604330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7175"/>
            <a:stretch/>
          </p:blipFill>
          <p:spPr>
            <a:xfrm>
              <a:off x="484518" y="666750"/>
              <a:ext cx="7601898" cy="4352511"/>
            </a:xfrm>
            <a:prstGeom prst="rect">
              <a:avLst/>
            </a:prstGeom>
          </p:spPr>
        </p:pic>
        <p:grpSp>
          <p:nvGrpSpPr>
            <p:cNvPr id="35" name="Groep 3"/>
            <p:cNvGrpSpPr/>
            <p:nvPr/>
          </p:nvGrpSpPr>
          <p:grpSpPr>
            <a:xfrm>
              <a:off x="-79437" y="5020273"/>
              <a:ext cx="5973347" cy="1250807"/>
              <a:chOff x="0" y="1562982"/>
              <a:chExt cx="1801813" cy="377296"/>
            </a:xfrm>
          </p:grpSpPr>
          <p:sp>
            <p:nvSpPr>
              <p:cNvPr id="36" name="Afgeronde rechthoek 35"/>
              <p:cNvSpPr/>
              <p:nvPr/>
            </p:nvSpPr>
            <p:spPr>
              <a:xfrm>
                <a:off x="0" y="1562982"/>
                <a:ext cx="1801813" cy="3772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26184" tIns="113090" rIns="226184" bIns="113090"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37" name="Afbeelding 36" descr="Eindhoven_RGB_Liggend_BB [530433].eps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8" b="4609"/>
              <a:stretch/>
            </p:blipFill>
            <p:spPr>
              <a:xfrm>
                <a:off x="448735" y="1562982"/>
                <a:ext cx="1134532" cy="377295"/>
              </a:xfrm>
              <a:prstGeom prst="rect">
                <a:avLst/>
              </a:prstGeom>
            </p:spPr>
          </p:pic>
        </p:grpSp>
      </p:grpSp>
      <p:sp>
        <p:nvSpPr>
          <p:cNvPr id="38" name="Rechthoek 37"/>
          <p:cNvSpPr/>
          <p:nvPr/>
        </p:nvSpPr>
        <p:spPr>
          <a:xfrm>
            <a:off x="-3" y="-3786"/>
            <a:ext cx="203403" cy="5147286"/>
          </a:xfrm>
          <a:prstGeom prst="rect">
            <a:avLst/>
          </a:prstGeom>
          <a:solidFill>
            <a:srgbClr val="EB3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0125" tIns="365056" rIns="730125" bIns="365056"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55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11209</TotalTime>
  <Words>246</Words>
  <Application>Microsoft Macintosh PowerPoint</Application>
  <PresentationFormat>Diavoorstelling (16:9)</PresentationFormat>
  <Paragraphs>56</Paragraphs>
  <Slides>14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E.P.T.M Teunissen</dc:creator>
  <cp:lastModifiedBy>Henriette van den Heuvel</cp:lastModifiedBy>
  <cp:revision>483</cp:revision>
  <cp:lastPrinted>2016-09-20T12:29:33Z</cp:lastPrinted>
  <dcterms:created xsi:type="dcterms:W3CDTF">2015-05-11T08:07:01Z</dcterms:created>
  <dcterms:modified xsi:type="dcterms:W3CDTF">2016-11-01T17:34:56Z</dcterms:modified>
</cp:coreProperties>
</file>