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87" r:id="rId16"/>
    <p:sldId id="270" r:id="rId17"/>
    <p:sldId id="283" r:id="rId18"/>
    <p:sldId id="284" r:id="rId19"/>
    <p:sldId id="285" r:id="rId20"/>
    <p:sldId id="286" r:id="rId21"/>
    <p:sldId id="271" r:id="rId22"/>
    <p:sldId id="272" r:id="rId23"/>
    <p:sldId id="273" r:id="rId24"/>
    <p:sldId id="274" r:id="rId25"/>
    <p:sldId id="275" r:id="rId26"/>
    <p:sldId id="276" r:id="rId27"/>
    <p:sldId id="277" r:id="rId28"/>
    <p:sldId id="278" r:id="rId29"/>
    <p:sldId id="279" r:id="rId30"/>
    <p:sldId id="280" r:id="rId31"/>
    <p:sldId id="288" r:id="rId32"/>
    <p:sldId id="289" r:id="rId33"/>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1pPr>
    <a:lvl2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2pPr>
    <a:lvl3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3pPr>
    <a:lvl4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4pPr>
    <a:lvl5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5pPr>
    <a:lvl6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6pPr>
    <a:lvl7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7pPr>
    <a:lvl8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8pPr>
    <a:lvl9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7" d="100"/>
          <a:sy n="77" d="100"/>
        </p:scale>
        <p:origin x="-1824"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2986617239"/>
      </p:ext>
    </p:extLst>
  </p:cSld>
  <p:clrMap bg1="lt1" tx1="dk1" bg2="lt2" tx2="dk2" accent1="accent1" accent2="accent2" accent3="accent3" accent4="accent4" accent5="accent5" accent6="accent6" hlink="hlink" folHlink="folHlink"/>
  <p:notesStyle>
    <a:lvl1pPr defTabSz="457200" latinLnBrk="0">
      <a:spcBef>
        <a:spcPts val="400"/>
      </a:spcBef>
      <a:defRPr sz="1200">
        <a:latin typeface="+mj-lt"/>
        <a:ea typeface="+mj-ea"/>
        <a:cs typeface="+mj-cs"/>
        <a:sym typeface="Calibri"/>
      </a:defRPr>
    </a:lvl1pPr>
    <a:lvl2pPr indent="228600" defTabSz="457200" latinLnBrk="0">
      <a:spcBef>
        <a:spcPts val="400"/>
      </a:spcBef>
      <a:defRPr sz="1200">
        <a:latin typeface="+mj-lt"/>
        <a:ea typeface="+mj-ea"/>
        <a:cs typeface="+mj-cs"/>
        <a:sym typeface="Calibri"/>
      </a:defRPr>
    </a:lvl2pPr>
    <a:lvl3pPr indent="457200" defTabSz="457200" latinLnBrk="0">
      <a:spcBef>
        <a:spcPts val="400"/>
      </a:spcBef>
      <a:defRPr sz="1200">
        <a:latin typeface="+mj-lt"/>
        <a:ea typeface="+mj-ea"/>
        <a:cs typeface="+mj-cs"/>
        <a:sym typeface="Calibri"/>
      </a:defRPr>
    </a:lvl3pPr>
    <a:lvl4pPr indent="685800" defTabSz="457200" latinLnBrk="0">
      <a:spcBef>
        <a:spcPts val="400"/>
      </a:spcBef>
      <a:defRPr sz="1200">
        <a:latin typeface="+mj-lt"/>
        <a:ea typeface="+mj-ea"/>
        <a:cs typeface="+mj-cs"/>
        <a:sym typeface="Calibri"/>
      </a:defRPr>
    </a:lvl4pPr>
    <a:lvl5pPr indent="914400" defTabSz="457200" latinLnBrk="0">
      <a:spcBef>
        <a:spcPts val="400"/>
      </a:spcBef>
      <a:defRPr sz="1200">
        <a:latin typeface="+mj-lt"/>
        <a:ea typeface="+mj-ea"/>
        <a:cs typeface="+mj-cs"/>
        <a:sym typeface="Calibri"/>
      </a:defRPr>
    </a:lvl5pPr>
    <a:lvl6pPr indent="1143000" defTabSz="457200" latinLnBrk="0">
      <a:spcBef>
        <a:spcPts val="400"/>
      </a:spcBef>
      <a:defRPr sz="1200">
        <a:latin typeface="+mj-lt"/>
        <a:ea typeface="+mj-ea"/>
        <a:cs typeface="+mj-cs"/>
        <a:sym typeface="Calibri"/>
      </a:defRPr>
    </a:lvl6pPr>
    <a:lvl7pPr indent="1371600" defTabSz="457200" latinLnBrk="0">
      <a:spcBef>
        <a:spcPts val="400"/>
      </a:spcBef>
      <a:defRPr sz="1200">
        <a:latin typeface="+mj-lt"/>
        <a:ea typeface="+mj-ea"/>
        <a:cs typeface="+mj-cs"/>
        <a:sym typeface="Calibri"/>
      </a:defRPr>
    </a:lvl7pPr>
    <a:lvl8pPr indent="1600200" defTabSz="457200" latinLnBrk="0">
      <a:spcBef>
        <a:spcPts val="400"/>
      </a:spcBef>
      <a:defRPr sz="1200">
        <a:latin typeface="+mj-lt"/>
        <a:ea typeface="+mj-ea"/>
        <a:cs typeface="+mj-cs"/>
        <a:sym typeface="Calibri"/>
      </a:defRPr>
    </a:lvl8pPr>
    <a:lvl9pPr indent="1828800" defTabSz="457200" latinLnBrk="0">
      <a:spcBef>
        <a:spcPts val="400"/>
      </a:spcBef>
      <a:defRPr sz="1200">
        <a:latin typeface="+mj-lt"/>
        <a:ea typeface="+mj-ea"/>
        <a:cs typeface="+mj-cs"/>
        <a:sym typeface="Calibri"/>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endParaRPr lang="nl-NL" baseline="0" dirty="0" smtClean="0"/>
          </a:p>
          <a:p>
            <a:r>
              <a:rPr lang="nl-NL" baseline="0" dirty="0" smtClean="0"/>
              <a:t>De linker kolom geeft een overzicht van de posities in Netwerken. Waarom is dat belangrijk? Vooral vanwege de zichtbaarheid. Als voorzitter van een netwerk als ERRIN ben je de eerste contactpunt voor, bijvoorbeeld de Europese Commissie. En iedere keer als je het netwerk presenteert, presenteer je ook Eindhoven. Ik overdrijf niet als ik zeg dat Eindhoven heel bekend is in Brussel en in Europa, en dat is mede te danken aan de actieve rol in netwerken. Dus je investeert in het netwerk en je kapitaliseert tegelijkertijd!</a:t>
            </a:r>
          </a:p>
          <a:p>
            <a:endParaRPr lang="nl-NL" dirty="0" smtClean="0"/>
          </a:p>
          <a:p>
            <a:r>
              <a:rPr lang="nl-NL" dirty="0" smtClean="0"/>
              <a:t>Een tweede uitvloeisel is de positie die we ons hebben verzekerd in een reeks Europese</a:t>
            </a:r>
            <a:r>
              <a:rPr lang="nl-NL" baseline="0" dirty="0" smtClean="0"/>
              <a:t> advies organen </a:t>
            </a:r>
            <a:r>
              <a:rPr lang="nl-NL" dirty="0" smtClean="0"/>
              <a:t>via,</a:t>
            </a:r>
            <a:r>
              <a:rPr lang="nl-NL" baseline="0" dirty="0" smtClean="0"/>
              <a:t> aan de ene kant onze netwerk activiteiten, en aan de andere kant ons succes in (grote) Europese samenwerkingsprojecten. We worden betrokken en we worden gehoord omdat we een naam hebben. Daar staat natuurlijk wel tegenover dat we dan ook moeten blijven leveren!</a:t>
            </a:r>
          </a:p>
          <a:p>
            <a:endParaRPr lang="nl-NL" baseline="0" dirty="0" smtClean="0"/>
          </a:p>
          <a:p>
            <a:r>
              <a:rPr lang="nl-NL" baseline="0" dirty="0" smtClean="0"/>
              <a:t>Het meest recente voorbeeld is de deelname aan de WG Digitale Transitie van de Urban Agenda waar Jonas straks dieper op in zal gaan.</a:t>
            </a:r>
          </a:p>
          <a:p>
            <a:endParaRPr lang="nl-NL" baseline="0" dirty="0" smtClean="0"/>
          </a:p>
          <a:p>
            <a:r>
              <a:rPr lang="nl-NL" baseline="0" dirty="0" smtClean="0"/>
              <a:t>Andere voorbeelden :….</a:t>
            </a:r>
            <a:endParaRPr lang="nl-NL" dirty="0"/>
          </a:p>
        </p:txBody>
      </p:sp>
      <p:sp>
        <p:nvSpPr>
          <p:cNvPr id="4" name="Tijdelijke aanduiding voor dianummer 3"/>
          <p:cNvSpPr>
            <a:spLocks noGrp="1"/>
          </p:cNvSpPr>
          <p:nvPr>
            <p:ph type="sldNum" sz="quarter" idx="10"/>
          </p:nvPr>
        </p:nvSpPr>
        <p:spPr>
          <a:xfrm>
            <a:off x="3883852" y="8684899"/>
            <a:ext cx="2972547" cy="457639"/>
          </a:xfrm>
          <a:prstGeom prst="rect">
            <a:avLst/>
          </a:prstGeom>
        </p:spPr>
        <p:txBody>
          <a:bodyPr/>
          <a:lstStyle/>
          <a:p>
            <a:pPr>
              <a:defRPr/>
            </a:pPr>
            <a:fld id="{76754594-3C04-41DB-AF28-0367BA931537}" type="slidenum">
              <a:rPr lang="nl-NL" altLang="nl-NL" smtClean="0"/>
              <a:pPr>
                <a:defRPr/>
              </a:pPr>
              <a:t>31</a:t>
            </a:fld>
            <a:endParaRPr lang="nl-NL" altLang="nl-NL"/>
          </a:p>
        </p:txBody>
      </p:sp>
    </p:spTree>
    <p:extLst>
      <p:ext uri="{BB962C8B-B14F-4D97-AF65-F5344CB8AC3E}">
        <p14:creationId xmlns:p14="http://schemas.microsoft.com/office/powerpoint/2010/main" val="3153227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baseline="0" dirty="0" smtClean="0"/>
          </a:p>
          <a:p>
            <a:endParaRPr lang="nl-NL" baseline="0" dirty="0" smtClean="0"/>
          </a:p>
          <a:p>
            <a:r>
              <a:rPr lang="nl-NL" baseline="0" dirty="0" smtClean="0"/>
              <a:t>Wat is ons werk daar?</a:t>
            </a:r>
          </a:p>
          <a:p>
            <a:endParaRPr lang="nl-NL" baseline="0" dirty="0" smtClean="0"/>
          </a:p>
          <a:p>
            <a:pPr marL="171450" indent="-171450">
              <a:buFontTx/>
              <a:buChar char="-"/>
            </a:pPr>
            <a:r>
              <a:rPr lang="nl-NL" baseline="0" dirty="0" smtClean="0"/>
              <a:t>Het identificeren van de kansen. Stap 1 in het proces. Waar ligt het geld…</a:t>
            </a:r>
          </a:p>
          <a:p>
            <a:pPr marL="171450" indent="-171450">
              <a:buFontTx/>
              <a:buChar char="-"/>
            </a:pPr>
            <a:r>
              <a:rPr lang="nl-NL" baseline="0" dirty="0" smtClean="0"/>
              <a:t>Het formuleren van een concept. Europa financiert niet zomaar alles. Eigenlijk is er enkel geld om Europees beleid verder te brengen, dus team Europa zet haar kennis in om iedere keer weer de link te maken tussen onze, Eindhovense prioriteiten, ambities en die van Europa. Bij ieder project idee vragen we ons af hoe de Eindhovense hand de Europese wast en omgekeerd, dat is denk ik een van de </a:t>
            </a:r>
            <a:r>
              <a:rPr lang="nl-NL" baseline="0" dirty="0" err="1" smtClean="0"/>
              <a:t>essentiele</a:t>
            </a:r>
            <a:r>
              <a:rPr lang="nl-NL" baseline="0" dirty="0" smtClean="0"/>
              <a:t> </a:t>
            </a:r>
            <a:r>
              <a:rPr lang="nl-NL" baseline="0" dirty="0" err="1" smtClean="0"/>
              <a:t>unique</a:t>
            </a:r>
            <a:r>
              <a:rPr lang="nl-NL" baseline="0" dirty="0" smtClean="0"/>
              <a:t> </a:t>
            </a:r>
            <a:r>
              <a:rPr lang="nl-NL" baseline="0" dirty="0" err="1" smtClean="0"/>
              <a:t>selling</a:t>
            </a:r>
            <a:r>
              <a:rPr lang="nl-NL" baseline="0" dirty="0" smtClean="0"/>
              <a:t> points van Team Europa</a:t>
            </a:r>
          </a:p>
          <a:p>
            <a:pPr marL="171450" indent="-171450">
              <a:buFontTx/>
              <a:buChar char="-"/>
            </a:pPr>
            <a:r>
              <a:rPr lang="nl-NL" baseline="0" dirty="0" smtClean="0"/>
              <a:t>Dan is er natuurlijk het bijeenbrengen van het consortium. Altijd weer zijn er partners van over de grens nodig en team Europa zit in dat netwerk en kan de juiste spelers bijeen brengen die ons voorstel het winnende voorstel maken.</a:t>
            </a:r>
          </a:p>
          <a:p>
            <a:pPr marL="171450" indent="-171450">
              <a:buFontTx/>
              <a:buChar char="-"/>
            </a:pPr>
            <a:r>
              <a:rPr lang="nl-NL" baseline="0" dirty="0" smtClean="0"/>
              <a:t>En, last but </a:t>
            </a:r>
            <a:r>
              <a:rPr lang="nl-NL" baseline="0" dirty="0" err="1" smtClean="0"/>
              <a:t>not</a:t>
            </a:r>
            <a:r>
              <a:rPr lang="nl-NL" baseline="0" dirty="0" smtClean="0"/>
              <a:t> </a:t>
            </a:r>
            <a:r>
              <a:rPr lang="nl-NL" baseline="0" dirty="0" err="1" smtClean="0"/>
              <a:t>least</a:t>
            </a:r>
            <a:r>
              <a:rPr lang="nl-NL" baseline="0" dirty="0" smtClean="0"/>
              <a:t>, we schrijven mee. Wij weten wat de bureaucraten in Brussel willen horen en kunnen dus in de gaten houden dat wat Eindhoven wil in Brussel klinkt als wat Europa wil….</a:t>
            </a:r>
            <a:endParaRPr lang="nl-NL" dirty="0"/>
          </a:p>
        </p:txBody>
      </p:sp>
      <p:sp>
        <p:nvSpPr>
          <p:cNvPr id="4" name="Tijdelijke aanduiding voor dianummer 3"/>
          <p:cNvSpPr>
            <a:spLocks noGrp="1"/>
          </p:cNvSpPr>
          <p:nvPr>
            <p:ph type="sldNum" sz="quarter" idx="10"/>
          </p:nvPr>
        </p:nvSpPr>
        <p:spPr>
          <a:xfrm>
            <a:off x="3883852" y="8684899"/>
            <a:ext cx="2972547" cy="457639"/>
          </a:xfrm>
          <a:prstGeom prst="rect">
            <a:avLst/>
          </a:prstGeom>
        </p:spPr>
        <p:txBody>
          <a:bodyPr/>
          <a:lstStyle/>
          <a:p>
            <a:pPr>
              <a:defRPr/>
            </a:pPr>
            <a:fld id="{76754594-3C04-41DB-AF28-0367BA931537}" type="slidenum">
              <a:rPr lang="nl-NL" altLang="nl-NL" smtClean="0"/>
              <a:pPr>
                <a:defRPr/>
              </a:pPr>
              <a:t>32</a:t>
            </a:fld>
            <a:endParaRPr lang="nl-NL" altLang="nl-NL"/>
          </a:p>
        </p:txBody>
      </p:sp>
    </p:spTree>
    <p:extLst>
      <p:ext uri="{BB962C8B-B14F-4D97-AF65-F5344CB8AC3E}">
        <p14:creationId xmlns:p14="http://schemas.microsoft.com/office/powerpoint/2010/main" val="20800132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1" name="Shape 11"/>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Default">
    <p:bg>
      <p:bgPr>
        <a:solidFill>
          <a:srgbClr val="464646"/>
        </a:solidFill>
        <a:effectLst/>
      </p:bgPr>
    </p:bg>
    <p:spTree>
      <p:nvGrpSpPr>
        <p:cNvPr id="1" name=""/>
        <p:cNvGrpSpPr/>
        <p:nvPr/>
      </p:nvGrpSpPr>
      <p:grpSpPr>
        <a:xfrm>
          <a:off x="0" y="0"/>
          <a:ext cx="0" cy="0"/>
          <a:chOff x="0" y="0"/>
          <a:chExt cx="0" cy="0"/>
        </a:xfrm>
      </p:grpSpPr>
      <p:sp>
        <p:nvSpPr>
          <p:cNvPr id="85" name="Shape 85"/>
          <p:cNvSpPr/>
          <p:nvPr/>
        </p:nvSpPr>
        <p:spPr>
          <a:xfrm>
            <a:off x="-9527" y="4572000"/>
            <a:ext cx="9144004" cy="887413"/>
          </a:xfrm>
          <a:prstGeom prst="rect">
            <a:avLst/>
          </a:prstGeom>
          <a:solidFill>
            <a:srgbClr val="FFFFFF"/>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86" name="Shape 86"/>
          <p:cNvSpPr/>
          <p:nvPr/>
        </p:nvSpPr>
        <p:spPr>
          <a:xfrm>
            <a:off x="-9525" y="4664073"/>
            <a:ext cx="1463675" cy="712791"/>
          </a:xfrm>
          <a:prstGeom prst="rect">
            <a:avLst/>
          </a:prstGeom>
          <a:solidFill>
            <a:srgbClr val="DA1F28"/>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87" name="Shape 87"/>
          <p:cNvSpPr/>
          <p:nvPr/>
        </p:nvSpPr>
        <p:spPr>
          <a:xfrm>
            <a:off x="1544636" y="4654548"/>
            <a:ext cx="7589840" cy="712791"/>
          </a:xfrm>
          <a:prstGeom prst="rect">
            <a:avLst/>
          </a:prstGeom>
          <a:solidFill>
            <a:srgbClr val="2DA2BF"/>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88" name="Shape 88"/>
          <p:cNvSpPr/>
          <p:nvPr/>
        </p:nvSpPr>
        <p:spPr>
          <a:xfrm>
            <a:off x="1447799" y="0"/>
            <a:ext cx="100016" cy="6867525"/>
          </a:xfrm>
          <a:prstGeom prst="rect">
            <a:avLst/>
          </a:prstGeom>
          <a:solidFill>
            <a:srgbClr val="FFFFFF"/>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89" name="Shape 89"/>
          <p:cNvSpPr>
            <a:spLocks noGrp="1"/>
          </p:cNvSpPr>
          <p:nvPr>
            <p:ph type="sldNum" sz="quarter" idx="2"/>
          </p:nvPr>
        </p:nvSpPr>
        <p:spPr>
          <a:xfrm>
            <a:off x="474596" y="4667250"/>
            <a:ext cx="498608" cy="490211"/>
          </a:xfrm>
          <a:prstGeom prst="rect">
            <a:avLst/>
          </a:prstGeom>
        </p:spPr>
        <p:txBody>
          <a:bodyPr lIns="60955" tIns="60955" rIns="60955" bIns="60955" anchor="t"/>
          <a:lstStyle>
            <a:lvl1pPr algn="ctr" defTabSz="684212">
              <a:defRPr sz="2700" b="1">
                <a:solidFill>
                  <a:srgbClr val="FFFFFF"/>
                </a:solidFill>
                <a:latin typeface="Tw Cen MT"/>
                <a:ea typeface="Tw Cen MT"/>
                <a:cs typeface="Tw Cen MT"/>
                <a:sym typeface="Tw Cen MT"/>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96" name="Shape 96"/>
          <p:cNvSpPr/>
          <p:nvPr/>
        </p:nvSpPr>
        <p:spPr>
          <a:xfrm>
            <a:off x="-2" y="1460499"/>
            <a:ext cx="9144004" cy="319091"/>
          </a:xfrm>
          <a:prstGeom prst="rect">
            <a:avLst/>
          </a:prstGeom>
          <a:solidFill>
            <a:srgbClr val="FFFFFF"/>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97" name="Shape 97"/>
          <p:cNvSpPr>
            <a:spLocks noGrp="1"/>
          </p:cNvSpPr>
          <p:nvPr>
            <p:ph type="sldNum" sz="quarter" idx="2"/>
          </p:nvPr>
        </p:nvSpPr>
        <p:spPr>
          <a:xfrm>
            <a:off x="6553200" y="6356350"/>
            <a:ext cx="386874" cy="363211"/>
          </a:xfrm>
          <a:prstGeom prst="rect">
            <a:avLst/>
          </a:prstGeom>
        </p:spPr>
        <p:txBody>
          <a:bodyPr lIns="60955" tIns="60955" rIns="60955" bIns="60955" anchor="t"/>
          <a:lstStyle>
            <a:lvl1pPr algn="l" defTabSz="684212">
              <a:defRPr sz="1800">
                <a:solidFill>
                  <a:srgbClr val="000000"/>
                </a:solidFill>
                <a:latin typeface="Tw Cen MT"/>
                <a:ea typeface="Tw Cen MT"/>
                <a:cs typeface="Tw Cen MT"/>
                <a:sym typeface="Tw Cen MT"/>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Leeg">
    <p:spTree>
      <p:nvGrpSpPr>
        <p:cNvPr id="1" name=""/>
        <p:cNvGrpSpPr/>
        <p:nvPr/>
      </p:nvGrpSpPr>
      <p:grpSpPr>
        <a:xfrm>
          <a:off x="0" y="0"/>
          <a:ext cx="0" cy="0"/>
          <a:chOff x="0" y="0"/>
          <a:chExt cx="0" cy="0"/>
        </a:xfrm>
      </p:grpSpPr>
      <p:sp>
        <p:nvSpPr>
          <p:cNvPr id="104" name="Shape 104"/>
          <p:cNvSpPr>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Slide">
    <p:spTree>
      <p:nvGrpSpPr>
        <p:cNvPr id="1" name=""/>
        <p:cNvGrpSpPr/>
        <p:nvPr/>
      </p:nvGrpSpPr>
      <p:grpSpPr>
        <a:xfrm>
          <a:off x="0" y="0"/>
          <a:ext cx="0" cy="0"/>
          <a:chOff x="0" y="0"/>
          <a:chExt cx="0" cy="0"/>
        </a:xfrm>
      </p:grpSpPr>
      <p:sp>
        <p:nvSpPr>
          <p:cNvPr id="111" name="Shape 111"/>
          <p:cNvSpPr/>
          <p:nvPr/>
        </p:nvSpPr>
        <p:spPr>
          <a:xfrm>
            <a:off x="0" y="5638800"/>
            <a:ext cx="9144000" cy="1219200"/>
          </a:xfrm>
          <a:prstGeom prst="rect">
            <a:avLst/>
          </a:prstGeom>
          <a:solidFill>
            <a:srgbClr val="E32527"/>
          </a:solidFill>
          <a:ln w="12700">
            <a:miter lim="400000"/>
          </a:ln>
          <a:effectLst>
            <a:outerShdw blurRad="38100" dist="23000" dir="5400000" rotWithShape="0">
              <a:srgbClr val="808080">
                <a:alpha val="34999"/>
              </a:srgbClr>
            </a:outerShdw>
          </a:effectLst>
        </p:spPr>
        <p:txBody>
          <a:bodyPr lIns="45718" tIns="45718" rIns="45718" bIns="45718" anchor="ctr"/>
          <a:lstStyle/>
          <a:p>
            <a:pPr algn="ctr">
              <a:defRPr sz="1800">
                <a:solidFill>
                  <a:srgbClr val="FF0000"/>
                </a:solidFill>
              </a:defRPr>
            </a:pPr>
            <a:endParaRPr/>
          </a:p>
        </p:txBody>
      </p:sp>
      <p:pic>
        <p:nvPicPr>
          <p:cNvPr id="112" name="image2.png" descr="logo_wit.png"/>
          <p:cNvPicPr>
            <a:picLocks noChangeAspect="1"/>
          </p:cNvPicPr>
          <p:nvPr/>
        </p:nvPicPr>
        <p:blipFill>
          <a:blip r:embed="rId2">
            <a:extLst/>
          </a:blip>
          <a:stretch>
            <a:fillRect/>
          </a:stretch>
        </p:blipFill>
        <p:spPr>
          <a:xfrm>
            <a:off x="7108825" y="6096001"/>
            <a:ext cx="1323976" cy="392121"/>
          </a:xfrm>
          <a:prstGeom prst="rect">
            <a:avLst/>
          </a:prstGeom>
          <a:ln w="12700">
            <a:miter lim="400000"/>
          </a:ln>
        </p:spPr>
      </p:pic>
      <p:grpSp>
        <p:nvGrpSpPr>
          <p:cNvPr id="115" name="Group 115"/>
          <p:cNvGrpSpPr/>
          <p:nvPr/>
        </p:nvGrpSpPr>
        <p:grpSpPr>
          <a:xfrm>
            <a:off x="0" y="0"/>
            <a:ext cx="9144000" cy="6858000"/>
            <a:chOff x="0" y="0"/>
            <a:chExt cx="9144000" cy="6858000"/>
          </a:xfrm>
        </p:grpSpPr>
        <p:sp>
          <p:nvSpPr>
            <p:cNvPr id="113" name="Shape 113"/>
            <p:cNvSpPr/>
            <p:nvPr/>
          </p:nvSpPr>
          <p:spPr>
            <a:xfrm>
              <a:off x="0" y="0"/>
              <a:ext cx="9144000" cy="6858000"/>
            </a:xfrm>
            <a:prstGeom prst="rect">
              <a:avLst/>
            </a:prstGeom>
            <a:solidFill>
              <a:srgbClr val="E32527"/>
            </a:solidFill>
            <a:ln w="12700" cap="flat">
              <a:noFill/>
              <a:miter lim="400000"/>
            </a:ln>
            <a:effectLst/>
          </p:spPr>
          <p:txBody>
            <a:bodyPr wrap="square" lIns="45718" tIns="45718" rIns="45718" bIns="45718" numCol="1" anchor="ctr">
              <a:noAutofit/>
            </a:bodyPr>
            <a:lstStyle/>
            <a:p>
              <a:pPr algn="ctr">
                <a:defRPr>
                  <a:latin typeface="Arial"/>
                  <a:ea typeface="Arial"/>
                  <a:cs typeface="Arial"/>
                  <a:sym typeface="Arial"/>
                </a:defRPr>
              </a:pPr>
              <a:endParaRPr/>
            </a:p>
          </p:txBody>
        </p:sp>
        <p:sp>
          <p:nvSpPr>
            <p:cNvPr id="114" name="Shape 114"/>
            <p:cNvSpPr/>
            <p:nvPr/>
          </p:nvSpPr>
          <p:spPr>
            <a:xfrm>
              <a:off x="0" y="3249925"/>
              <a:ext cx="9144000" cy="3581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ctr">
              <a:spAutoFit/>
            </a:bodyPr>
            <a:lstStyle>
              <a:lvl1pPr algn="ctr">
                <a:defRPr sz="1800"/>
              </a:lvl1pPr>
            </a:lstStyle>
            <a:p>
              <a:r>
                <a:t>  </a:t>
              </a:r>
            </a:p>
          </p:txBody>
        </p:sp>
      </p:grpSp>
      <p:sp>
        <p:nvSpPr>
          <p:cNvPr id="116" name="Shape 116"/>
          <p:cNvSpPr/>
          <p:nvPr/>
        </p:nvSpPr>
        <p:spPr>
          <a:xfrm>
            <a:off x="712784" y="1073150"/>
            <a:ext cx="6429388" cy="4856163"/>
          </a:xfrm>
          <a:prstGeom prst="rect">
            <a:avLst/>
          </a:prstGeom>
          <a:solidFill>
            <a:srgbClr val="FFFFFF"/>
          </a:solidFill>
          <a:ln w="12700">
            <a:miter lim="400000"/>
          </a:ln>
        </p:spPr>
        <p:txBody>
          <a:bodyPr lIns="45718" tIns="45718" rIns="45718" bIns="45718" anchor="ctr"/>
          <a:lstStyle/>
          <a:p>
            <a:pPr algn="ctr">
              <a:defRPr sz="1800">
                <a:solidFill>
                  <a:srgbClr val="FFFFFF"/>
                </a:solidFill>
              </a:defRPr>
            </a:pPr>
            <a:endParaRPr/>
          </a:p>
        </p:txBody>
      </p:sp>
      <p:pic>
        <p:nvPicPr>
          <p:cNvPr id="117" name="image3.png" descr="logo.png"/>
          <p:cNvPicPr>
            <a:picLocks noChangeAspect="1"/>
          </p:cNvPicPr>
          <p:nvPr/>
        </p:nvPicPr>
        <p:blipFill>
          <a:blip r:embed="rId3">
            <a:extLst/>
          </a:blip>
          <a:stretch>
            <a:fillRect/>
          </a:stretch>
        </p:blipFill>
        <p:spPr>
          <a:xfrm>
            <a:off x="5356225" y="5108576"/>
            <a:ext cx="1325563" cy="392121"/>
          </a:xfrm>
          <a:prstGeom prst="rect">
            <a:avLst/>
          </a:prstGeom>
          <a:ln w="12700">
            <a:miter lim="400000"/>
          </a:ln>
        </p:spPr>
      </p:pic>
      <p:sp>
        <p:nvSpPr>
          <p:cNvPr id="118" name="Shape 118"/>
          <p:cNvSpPr>
            <a:spLocks noGrp="1"/>
          </p:cNvSpPr>
          <p:nvPr>
            <p:ph type="title"/>
          </p:nvPr>
        </p:nvSpPr>
        <p:spPr>
          <a:xfrm>
            <a:off x="1066800" y="1371600"/>
            <a:ext cx="5614990" cy="3420577"/>
          </a:xfrm>
          <a:prstGeom prst="rect">
            <a:avLst/>
          </a:prstGeom>
          <a:extLst>
            <a:ext uri="{C572A759-6A51-4108-AA02-DFA0A04FC94B}">
              <ma14:wrappingTextBoxFlag xmlns:ma14="http://schemas.microsoft.com/office/mac/drawingml/2011/main" val="1"/>
            </a:ext>
          </a:extLst>
        </p:spPr>
        <p:txBody>
          <a:bodyPr lIns="0" tIns="0" rIns="0" bIns="0" anchor="t">
            <a:normAutofit/>
          </a:bodyPr>
          <a:lstStyle>
            <a:lvl1pPr algn="l" defTabSz="457200">
              <a:lnSpc>
                <a:spcPts val="6300"/>
              </a:lnSpc>
              <a:defRPr sz="6000" b="1">
                <a:solidFill>
                  <a:srgbClr val="E32527"/>
                </a:solidFill>
                <a:latin typeface="Arial"/>
                <a:ea typeface="Arial"/>
                <a:cs typeface="Arial"/>
                <a:sym typeface="Arial"/>
              </a:defRPr>
            </a:lvl1pPr>
          </a:lstStyle>
          <a:p>
            <a:r>
              <a:t>Titeltekst</a:t>
            </a:r>
          </a:p>
        </p:txBody>
      </p:sp>
      <p:sp>
        <p:nvSpPr>
          <p:cNvPr id="119" name="Shape 119"/>
          <p:cNvSpPr>
            <a:spLocks noGrp="1"/>
          </p:cNvSpPr>
          <p:nvPr>
            <p:ph type="sldNum" sz="quarter" idx="2"/>
          </p:nvPr>
        </p:nvSpPr>
        <p:spPr>
          <a:xfrm>
            <a:off x="6553200" y="6356350"/>
            <a:ext cx="182216" cy="172815"/>
          </a:xfrm>
          <a:prstGeom prst="rect">
            <a:avLst/>
          </a:prstGeom>
        </p:spPr>
        <p:txBody>
          <a:bodyPr lIns="0" tIns="0" rIns="0" bIns="0" anchor="t"/>
          <a:lstStyle>
            <a:lvl1pPr algn="l" defTabSz="457200">
              <a:defRPr b="1">
                <a:solidFill>
                  <a:srgbClr val="FFFFFF"/>
                </a:solidFill>
                <a:latin typeface="Arial"/>
                <a:ea typeface="Arial"/>
                <a:cs typeface="Arial"/>
                <a:sym typeface="Aria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26" name="Shape 126"/>
          <p:cNvSpPr/>
          <p:nvPr/>
        </p:nvSpPr>
        <p:spPr>
          <a:xfrm>
            <a:off x="0" y="5638800"/>
            <a:ext cx="9144000" cy="1219200"/>
          </a:xfrm>
          <a:prstGeom prst="rect">
            <a:avLst/>
          </a:prstGeom>
          <a:solidFill>
            <a:srgbClr val="E32527"/>
          </a:solidFill>
          <a:ln w="12700">
            <a:miter lim="400000"/>
          </a:ln>
          <a:effectLst>
            <a:outerShdw blurRad="38100" dist="23000" dir="5400000" rotWithShape="0">
              <a:srgbClr val="808080">
                <a:alpha val="34999"/>
              </a:srgbClr>
            </a:outerShdw>
          </a:effectLst>
        </p:spPr>
        <p:txBody>
          <a:bodyPr lIns="45718" tIns="45718" rIns="45718" bIns="45718" anchor="ctr"/>
          <a:lstStyle/>
          <a:p>
            <a:pPr algn="ctr">
              <a:defRPr sz="1800">
                <a:solidFill>
                  <a:srgbClr val="FF0000"/>
                </a:solidFill>
              </a:defRPr>
            </a:pPr>
            <a:endParaRPr/>
          </a:p>
        </p:txBody>
      </p:sp>
      <p:pic>
        <p:nvPicPr>
          <p:cNvPr id="127" name="image2.png" descr="logo_wit.png"/>
          <p:cNvPicPr>
            <a:picLocks noChangeAspect="1"/>
          </p:cNvPicPr>
          <p:nvPr/>
        </p:nvPicPr>
        <p:blipFill>
          <a:blip r:embed="rId2">
            <a:extLst/>
          </a:blip>
          <a:stretch>
            <a:fillRect/>
          </a:stretch>
        </p:blipFill>
        <p:spPr>
          <a:xfrm>
            <a:off x="7108825" y="6096001"/>
            <a:ext cx="1323976" cy="392122"/>
          </a:xfrm>
          <a:prstGeom prst="rect">
            <a:avLst/>
          </a:prstGeom>
          <a:ln w="12700">
            <a:miter lim="400000"/>
          </a:ln>
        </p:spPr>
      </p:pic>
      <p:sp>
        <p:nvSpPr>
          <p:cNvPr id="128" name="Shape 128"/>
          <p:cNvSpPr>
            <a:spLocks noGrp="1"/>
          </p:cNvSpPr>
          <p:nvPr>
            <p:ph type="title"/>
          </p:nvPr>
        </p:nvSpPr>
        <p:spPr>
          <a:xfrm>
            <a:off x="457200" y="152400"/>
            <a:ext cx="8229600" cy="1143000"/>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lgn="l" defTabSz="457200">
              <a:defRPr b="1">
                <a:solidFill>
                  <a:srgbClr val="E32527"/>
                </a:solidFill>
                <a:latin typeface="Arial"/>
                <a:ea typeface="Arial"/>
                <a:cs typeface="Arial"/>
                <a:sym typeface="Arial"/>
              </a:defRPr>
            </a:lvl1pPr>
          </a:lstStyle>
          <a:p>
            <a:r>
              <a:t>Titeltekst</a:t>
            </a:r>
          </a:p>
        </p:txBody>
      </p:sp>
      <p:sp>
        <p:nvSpPr>
          <p:cNvPr id="129" name="Shape 129"/>
          <p:cNvSpPr>
            <a:spLocks noGrp="1"/>
          </p:cNvSpPr>
          <p:nvPr>
            <p:ph type="body" idx="1"/>
          </p:nvPr>
        </p:nvSpPr>
        <p:spPr>
          <a:xfrm>
            <a:off x="628651" y="1825625"/>
            <a:ext cx="7886701" cy="4351338"/>
          </a:xfrm>
          <a:prstGeom prst="rect">
            <a:avLst/>
          </a:prstGeom>
          <a:extLst>
            <a:ext uri="{C572A759-6A51-4108-AA02-DFA0A04FC94B}">
              <ma14:wrappingTextBoxFlag xmlns:ma14="http://schemas.microsoft.com/office/mac/drawingml/2011/main" val="1"/>
            </a:ext>
          </a:extLst>
        </p:spPr>
        <p:txBody>
          <a:bodyPr>
            <a:normAutofit/>
          </a:bodyPr>
          <a:lstStyle>
            <a:lvl1pPr defTabSz="457200">
              <a:buChar char="•"/>
            </a:lvl1pPr>
            <a:lvl2pPr defTabSz="457200"/>
            <a:lvl3pPr defTabSz="457200"/>
            <a:lvl4pPr defTabSz="457200"/>
            <a:lvl5pPr marL="2194560" indent="-365760" defTabSz="457200"/>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30" name="Shape 130"/>
          <p:cNvSpPr>
            <a:spLocks noGrp="1"/>
          </p:cNvSpPr>
          <p:nvPr>
            <p:ph type="sldNum" sz="quarter" idx="2"/>
          </p:nvPr>
        </p:nvSpPr>
        <p:spPr>
          <a:xfrm>
            <a:off x="457200" y="6172201"/>
            <a:ext cx="182216" cy="172815"/>
          </a:xfrm>
          <a:prstGeom prst="rect">
            <a:avLst/>
          </a:prstGeom>
        </p:spPr>
        <p:txBody>
          <a:bodyPr lIns="0" tIns="0" rIns="0" bIns="0" anchor="t"/>
          <a:lstStyle>
            <a:lvl1pPr algn="l" defTabSz="457200">
              <a:defRPr b="1">
                <a:solidFill>
                  <a:srgbClr val="FFFFFF"/>
                </a:solidFill>
                <a:latin typeface="Arial"/>
                <a:ea typeface="Arial"/>
                <a:cs typeface="Arial"/>
                <a:sym typeface="Aria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137" name="Shape 137"/>
          <p:cNvSpPr/>
          <p:nvPr/>
        </p:nvSpPr>
        <p:spPr>
          <a:xfrm>
            <a:off x="0" y="5638800"/>
            <a:ext cx="9144000" cy="1219200"/>
          </a:xfrm>
          <a:prstGeom prst="rect">
            <a:avLst/>
          </a:prstGeom>
          <a:solidFill>
            <a:srgbClr val="E32527"/>
          </a:solidFill>
          <a:ln w="12700">
            <a:miter lim="400000"/>
          </a:ln>
          <a:effectLst>
            <a:outerShdw blurRad="38100" dist="23000" dir="5400000" rotWithShape="0">
              <a:srgbClr val="808080">
                <a:alpha val="34999"/>
              </a:srgbClr>
            </a:outerShdw>
          </a:effectLst>
        </p:spPr>
        <p:txBody>
          <a:bodyPr lIns="45718" tIns="45718" rIns="45718" bIns="45718" anchor="ctr"/>
          <a:lstStyle/>
          <a:p>
            <a:pPr algn="ctr">
              <a:defRPr sz="1800">
                <a:solidFill>
                  <a:srgbClr val="FF0000"/>
                </a:solidFill>
              </a:defRPr>
            </a:pPr>
            <a:endParaRPr/>
          </a:p>
        </p:txBody>
      </p:sp>
      <p:pic>
        <p:nvPicPr>
          <p:cNvPr id="138" name="image2.png" descr="logo_wit.png"/>
          <p:cNvPicPr>
            <a:picLocks noChangeAspect="1"/>
          </p:cNvPicPr>
          <p:nvPr/>
        </p:nvPicPr>
        <p:blipFill>
          <a:blip r:embed="rId2">
            <a:extLst/>
          </a:blip>
          <a:stretch>
            <a:fillRect/>
          </a:stretch>
        </p:blipFill>
        <p:spPr>
          <a:xfrm>
            <a:off x="7108825" y="6096001"/>
            <a:ext cx="1323976" cy="392122"/>
          </a:xfrm>
          <a:prstGeom prst="rect">
            <a:avLst/>
          </a:prstGeom>
          <a:ln w="12700">
            <a:miter lim="400000"/>
          </a:ln>
        </p:spPr>
      </p:pic>
      <p:sp>
        <p:nvSpPr>
          <p:cNvPr id="139" name="Shape 139"/>
          <p:cNvSpPr>
            <a:spLocks noGrp="1"/>
          </p:cNvSpPr>
          <p:nvPr>
            <p:ph type="title"/>
          </p:nvPr>
        </p:nvSpPr>
        <p:spPr>
          <a:xfrm>
            <a:off x="457200" y="152400"/>
            <a:ext cx="8229600" cy="1143000"/>
          </a:xfrm>
          <a:prstGeom prst="rect">
            <a:avLst/>
          </a:prstGeom>
          <a:extLst>
            <a:ext uri="{C572A759-6A51-4108-AA02-DFA0A04FC94B}">
              <ma14:wrappingTextBoxFlag xmlns:ma14="http://schemas.microsoft.com/office/mac/drawingml/2011/main" val="1"/>
            </a:ext>
          </a:extLst>
        </p:spPr>
        <p:txBody>
          <a:bodyPr lIns="0" tIns="0" rIns="0" bIns="0">
            <a:normAutofit/>
          </a:bodyPr>
          <a:lstStyle>
            <a:lvl1pPr algn="l" defTabSz="457200">
              <a:defRPr b="1">
                <a:solidFill>
                  <a:srgbClr val="E32527"/>
                </a:solidFill>
                <a:latin typeface="Arial"/>
                <a:ea typeface="Arial"/>
                <a:cs typeface="Arial"/>
                <a:sym typeface="Arial"/>
              </a:defRPr>
            </a:lvl1pPr>
          </a:lstStyle>
          <a:p>
            <a:r>
              <a:t>Titeltekst</a:t>
            </a:r>
          </a:p>
        </p:txBody>
      </p:sp>
      <p:sp>
        <p:nvSpPr>
          <p:cNvPr id="140" name="Shape 140"/>
          <p:cNvSpPr>
            <a:spLocks noGrp="1"/>
          </p:cNvSpPr>
          <p:nvPr>
            <p:ph type="body" idx="1"/>
          </p:nvPr>
        </p:nvSpPr>
        <p:spPr>
          <a:xfrm>
            <a:off x="628651" y="1825625"/>
            <a:ext cx="7886701" cy="4351338"/>
          </a:xfrm>
          <a:prstGeom prst="rect">
            <a:avLst/>
          </a:prstGeom>
          <a:extLst>
            <a:ext uri="{C572A759-6A51-4108-AA02-DFA0A04FC94B}">
              <ma14:wrappingTextBoxFlag xmlns:ma14="http://schemas.microsoft.com/office/mac/drawingml/2011/main" val="1"/>
            </a:ext>
          </a:extLst>
        </p:spPr>
        <p:txBody>
          <a:bodyPr>
            <a:normAutofit/>
          </a:bodyPr>
          <a:lstStyle>
            <a:lvl1pPr defTabSz="457200">
              <a:buChar char="•"/>
            </a:lvl1pPr>
            <a:lvl2pPr defTabSz="457200"/>
            <a:lvl3pPr defTabSz="457200"/>
            <a:lvl4pPr defTabSz="457200"/>
            <a:lvl5pPr marL="2194560" indent="-365760" defTabSz="457200"/>
          </a:lstStyle>
          <a:p>
            <a:r>
              <a:t>Hoofdtekst - niveau één</a:t>
            </a:r>
          </a:p>
          <a:p>
            <a:pPr lvl="1"/>
            <a:r>
              <a:t>Hoofdtekst - niveau twee</a:t>
            </a:r>
          </a:p>
          <a:p>
            <a:pPr lvl="2"/>
            <a:r>
              <a:t>Hoofdtekst - niveau drie</a:t>
            </a:r>
          </a:p>
          <a:p>
            <a:pPr lvl="3"/>
            <a:r>
              <a:t>Hoofdtekst - niveau vier</a:t>
            </a:r>
          </a:p>
          <a:p>
            <a:pPr lvl="4"/>
            <a:r>
              <a:t>Hoofdtekst - niveau vijf</a:t>
            </a:r>
          </a:p>
        </p:txBody>
      </p:sp>
      <p:sp>
        <p:nvSpPr>
          <p:cNvPr id="141" name="Shape 141"/>
          <p:cNvSpPr>
            <a:spLocks noGrp="1"/>
          </p:cNvSpPr>
          <p:nvPr>
            <p:ph type="sldNum" sz="quarter" idx="2"/>
          </p:nvPr>
        </p:nvSpPr>
        <p:spPr>
          <a:xfrm>
            <a:off x="457200" y="6172201"/>
            <a:ext cx="182216" cy="172815"/>
          </a:xfrm>
          <a:prstGeom prst="rect">
            <a:avLst/>
          </a:prstGeom>
        </p:spPr>
        <p:txBody>
          <a:bodyPr lIns="0" tIns="0" rIns="0" bIns="0" anchor="t"/>
          <a:lstStyle>
            <a:lvl1pPr algn="l" defTabSz="457200">
              <a:defRPr b="1">
                <a:solidFill>
                  <a:srgbClr val="FFFFFF"/>
                </a:solidFill>
                <a:latin typeface="Arial"/>
                <a:ea typeface="Arial"/>
                <a:cs typeface="Arial"/>
                <a:sym typeface="Arial"/>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9"/>
          <p:cNvSpPr/>
          <p:nvPr userDrawn="1"/>
        </p:nvSpPr>
        <p:spPr>
          <a:xfrm>
            <a:off x="0" y="0"/>
            <a:ext cx="9144000" cy="6858000"/>
          </a:xfrm>
          <a:prstGeom prst="rect">
            <a:avLst/>
          </a:prstGeom>
          <a:solidFill>
            <a:srgbClr val="DC1C1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nl-NL" dirty="0">
              <a:solidFill>
                <a:srgbClr val="C22222"/>
              </a:solidFill>
            </a:endParaRPr>
          </a:p>
        </p:txBody>
      </p:sp>
      <p:sp>
        <p:nvSpPr>
          <p:cNvPr id="5" name="Rectangle 10"/>
          <p:cNvSpPr/>
          <p:nvPr userDrawn="1"/>
        </p:nvSpPr>
        <p:spPr>
          <a:xfrm>
            <a:off x="712788" y="1073150"/>
            <a:ext cx="6429375" cy="485616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anchor="ctr"/>
          <a:lstStyle/>
          <a:p>
            <a:pPr algn="ctr" fontAlgn="auto">
              <a:spcBef>
                <a:spcPts val="0"/>
              </a:spcBef>
              <a:spcAft>
                <a:spcPts val="0"/>
              </a:spcAft>
              <a:defRPr/>
            </a:pPr>
            <a:endParaRPr lang="nl-NL"/>
          </a:p>
        </p:txBody>
      </p:sp>
      <p:pic>
        <p:nvPicPr>
          <p:cNvPr id="6" name="Picture 11" descr="logo.png"/>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5356225" y="5108575"/>
            <a:ext cx="1325563" cy="39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339201" y="1456224"/>
            <a:ext cx="4374000" cy="3344376"/>
          </a:xfrm>
        </p:spPr>
        <p:txBody>
          <a:bodyPr anchor="t">
            <a:normAutofit/>
          </a:bodyPr>
          <a:lstStyle>
            <a:lvl1pPr algn="l">
              <a:lnSpc>
                <a:spcPts val="6300"/>
              </a:lnSpc>
              <a:defRPr sz="6000" b="1" i="0" baseline="0">
                <a:solidFill>
                  <a:srgbClr val="DC1C1C"/>
                </a:solidFill>
                <a:latin typeface="Arial"/>
                <a:cs typeface="Arial"/>
              </a:defRPr>
            </a:lvl1pPr>
          </a:lstStyle>
          <a:p>
            <a:r>
              <a:rPr lang="en-US" noProof="0" smtClean="0"/>
              <a:t>Click to edit Master title style</a:t>
            </a:r>
            <a:endParaRPr lang="nl-NL" noProof="0" dirty="0"/>
          </a:p>
        </p:txBody>
      </p:sp>
      <p:sp>
        <p:nvSpPr>
          <p:cNvPr id="3" name="Subtitle 2"/>
          <p:cNvSpPr>
            <a:spLocks noGrp="1"/>
          </p:cNvSpPr>
          <p:nvPr>
            <p:ph type="subTitle" idx="1"/>
          </p:nvPr>
        </p:nvSpPr>
        <p:spPr>
          <a:xfrm>
            <a:off x="1339200" y="5072400"/>
            <a:ext cx="3740467" cy="630868"/>
          </a:xfrm>
        </p:spPr>
        <p:txBody>
          <a:bodyPr>
            <a:normAutofit/>
          </a:bodyPr>
          <a:lstStyle>
            <a:lvl1pPr marL="0" indent="0" algn="l">
              <a:lnSpc>
                <a:spcPts val="1000"/>
              </a:lnSpc>
              <a:buNone/>
              <a:defRPr sz="930" b="0" i="0">
                <a:solidFill>
                  <a:srgbClr val="DC1C1C"/>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nl-NL" noProof="0" dirty="0"/>
          </a:p>
        </p:txBody>
      </p:sp>
    </p:spTree>
    <p:extLst>
      <p:ext uri="{BB962C8B-B14F-4D97-AF65-F5344CB8AC3E}">
        <p14:creationId xmlns:p14="http://schemas.microsoft.com/office/powerpoint/2010/main" val="199504668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3"/>
          <p:cNvSpPr>
            <a:spLocks noGrp="1"/>
          </p:cNvSpPr>
          <p:nvPr>
            <p:ph type="dt" sz="half" idx="10"/>
          </p:nvPr>
        </p:nvSpPr>
        <p:spPr>
          <a:xfrm>
            <a:off x="457200" y="6356350"/>
            <a:ext cx="2133600" cy="365125"/>
          </a:xfrm>
          <a:prstGeom prst="rect">
            <a:avLst/>
          </a:prstGeom>
        </p:spPr>
        <p:txBody>
          <a:bodyPr/>
          <a:lstStyle>
            <a:lvl1pPr>
              <a:defRPr/>
            </a:lvl1pPr>
          </a:lstStyle>
          <a:p>
            <a:pPr>
              <a:defRPr/>
            </a:pPr>
            <a:fld id="{5B4BE628-4839-4142-A4EE-9C5D5250B7E2}" type="datetime1">
              <a:rPr lang="nl-NL" altLang="nl-NL"/>
              <a:pPr>
                <a:defRPr/>
              </a:pPr>
              <a:t>10-10-17</a:t>
            </a:fld>
            <a:endParaRPr lang="nl-NL" altLang="nl-NL"/>
          </a:p>
        </p:txBody>
      </p:sp>
      <p:sp>
        <p:nvSpPr>
          <p:cNvPr id="4" name="Tijdelijke aanduiding voor voettekst 4"/>
          <p:cNvSpPr>
            <a:spLocks noGrp="1"/>
          </p:cNvSpPr>
          <p:nvPr>
            <p:ph type="ftr" sz="quarter" idx="11"/>
          </p:nvPr>
        </p:nvSpPr>
        <p:spPr>
          <a:xfrm>
            <a:off x="1339850" y="6270625"/>
            <a:ext cx="3232150" cy="365125"/>
          </a:xfrm>
          <a:prstGeom prst="rect">
            <a:avLst/>
          </a:prstGeom>
        </p:spPr>
        <p:txBody>
          <a:bodyPr/>
          <a:lstStyle>
            <a:lvl1pPr>
              <a:defRPr/>
            </a:lvl1pPr>
          </a:lstStyle>
          <a:p>
            <a:pPr>
              <a:defRPr/>
            </a:pPr>
            <a:endParaRPr lang="en-US" altLang="nl-NL"/>
          </a:p>
        </p:txBody>
      </p:sp>
      <p:sp>
        <p:nvSpPr>
          <p:cNvPr id="5" name="Tijdelijke aanduiding voor dianummer 5"/>
          <p:cNvSpPr>
            <a:spLocks noGrp="1"/>
          </p:cNvSpPr>
          <p:nvPr>
            <p:ph type="sldNum" sz="quarter" idx="12"/>
          </p:nvPr>
        </p:nvSpPr>
        <p:spPr/>
        <p:txBody>
          <a:bodyPr/>
          <a:lstStyle>
            <a:lvl1pPr>
              <a:defRPr/>
            </a:lvl1pPr>
          </a:lstStyle>
          <a:p>
            <a:pPr>
              <a:defRPr/>
            </a:pPr>
            <a:fld id="{67C2BF53-94D9-48CC-B29E-FE8C1C2DD341}" type="slidenum">
              <a:rPr lang="nl-NL" altLang="nl-NL"/>
              <a:pPr>
                <a:defRPr/>
              </a:pPr>
              <a:t>‹nr.›</a:t>
            </a:fld>
            <a:endParaRPr lang="nl-NL" altLang="nl-NL"/>
          </a:p>
        </p:txBody>
      </p:sp>
    </p:spTree>
    <p:extLst>
      <p:ext uri="{BB962C8B-B14F-4D97-AF65-F5344CB8AC3E}">
        <p14:creationId xmlns:p14="http://schemas.microsoft.com/office/powerpoint/2010/main" val="332578450"/>
      </p:ext>
    </p:extLst>
  </p:cSld>
  <p:clrMapOvr>
    <a:masterClrMapping/>
  </p:clrMapOvr>
  <p:transition xmlns:p14="http://schemas.microsoft.com/office/powerpoint/2010/main" spd="slow">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a:xfrm>
            <a:off x="457200" y="6356350"/>
            <a:ext cx="2133600" cy="365125"/>
          </a:xfrm>
          <a:prstGeom prst="rect">
            <a:avLst/>
          </a:prstGeom>
        </p:spPr>
        <p:txBody>
          <a:bodyPr/>
          <a:lstStyle>
            <a:lvl1pPr>
              <a:defRPr/>
            </a:lvl1pPr>
          </a:lstStyle>
          <a:p>
            <a:pPr>
              <a:defRPr/>
            </a:pPr>
            <a:fld id="{50A4B4FC-CD26-410A-983E-EC57B292B6B3}" type="datetime1">
              <a:rPr lang="nl-NL" altLang="nl-NL"/>
              <a:pPr>
                <a:defRPr/>
              </a:pPr>
              <a:t>10-10-17</a:t>
            </a:fld>
            <a:endParaRPr lang="nl-NL" altLang="nl-NL"/>
          </a:p>
        </p:txBody>
      </p:sp>
      <p:sp>
        <p:nvSpPr>
          <p:cNvPr id="5" name="Tijdelijke aanduiding voor voettekst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ltLang="nl-NL"/>
          </a:p>
        </p:txBody>
      </p:sp>
      <p:sp>
        <p:nvSpPr>
          <p:cNvPr id="6" name="Tijdelijke aanduiding voor dianummer 5"/>
          <p:cNvSpPr>
            <a:spLocks noGrp="1"/>
          </p:cNvSpPr>
          <p:nvPr>
            <p:ph type="sldNum" sz="quarter" idx="12"/>
          </p:nvPr>
        </p:nvSpPr>
        <p:spPr/>
        <p:txBody>
          <a:bodyPr/>
          <a:lstStyle>
            <a:lvl1pPr>
              <a:defRPr/>
            </a:lvl1pPr>
          </a:lstStyle>
          <a:p>
            <a:pPr>
              <a:defRPr/>
            </a:pPr>
            <a:fld id="{EE6A0B7D-0B27-4611-BC86-E01FDAA84A44}" type="slidenum">
              <a:rPr lang="nl-NL" altLang="nl-NL"/>
              <a:pPr>
                <a:defRPr/>
              </a:pPr>
              <a:t>‹nr.›</a:t>
            </a:fld>
            <a:endParaRPr lang="nl-NL" altLang="nl-NL"/>
          </a:p>
        </p:txBody>
      </p:sp>
    </p:spTree>
    <p:extLst>
      <p:ext uri="{BB962C8B-B14F-4D97-AF65-F5344CB8AC3E}">
        <p14:creationId xmlns:p14="http://schemas.microsoft.com/office/powerpoint/2010/main" val="2623787021"/>
      </p:ext>
    </p:extLst>
  </p:cSld>
  <p:clrMapOvr>
    <a:masterClrMapping/>
  </p:clrMapOvr>
  <p:transition xmlns:p14="http://schemas.microsoft.com/office/powerpoint/2010/mai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8" name="Shape 18"/>
          <p:cNvSpPr/>
          <p:nvPr/>
        </p:nvSpPr>
        <p:spPr>
          <a:xfrm>
            <a:off x="-2" y="1460499"/>
            <a:ext cx="9144004" cy="319091"/>
          </a:xfrm>
          <a:prstGeom prst="rect">
            <a:avLst/>
          </a:prstGeom>
          <a:solidFill>
            <a:srgbClr val="FFFFFF"/>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19" name="Shape 19"/>
          <p:cNvSpPr>
            <a:spLocks noGrp="1"/>
          </p:cNvSpPr>
          <p:nvPr>
            <p:ph type="sldNum" sz="quarter" idx="2"/>
          </p:nvPr>
        </p:nvSpPr>
        <p:spPr>
          <a:xfrm>
            <a:off x="6289222" y="6221732"/>
            <a:ext cx="263979" cy="269237"/>
          </a:xfrm>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Default">
    <p:bg>
      <p:bgPr>
        <a:solidFill>
          <a:srgbClr val="464646"/>
        </a:solidFill>
        <a:effectLst/>
      </p:bgPr>
    </p:bg>
    <p:spTree>
      <p:nvGrpSpPr>
        <p:cNvPr id="1" name=""/>
        <p:cNvGrpSpPr/>
        <p:nvPr/>
      </p:nvGrpSpPr>
      <p:grpSpPr>
        <a:xfrm>
          <a:off x="0" y="0"/>
          <a:ext cx="0" cy="0"/>
          <a:chOff x="0" y="0"/>
          <a:chExt cx="0" cy="0"/>
        </a:xfrm>
      </p:grpSpPr>
      <p:sp>
        <p:nvSpPr>
          <p:cNvPr id="26" name="Shape 26"/>
          <p:cNvSpPr/>
          <p:nvPr/>
        </p:nvSpPr>
        <p:spPr>
          <a:xfrm>
            <a:off x="-2" y="5970587"/>
            <a:ext cx="9144004" cy="887414"/>
          </a:xfrm>
          <a:prstGeom prst="rect">
            <a:avLst/>
          </a:prstGeom>
          <a:solidFill>
            <a:srgbClr val="FFFFFF"/>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27" name="Shape 27"/>
          <p:cNvSpPr/>
          <p:nvPr/>
        </p:nvSpPr>
        <p:spPr>
          <a:xfrm>
            <a:off x="-9527" y="6053137"/>
            <a:ext cx="2249491" cy="712791"/>
          </a:xfrm>
          <a:prstGeom prst="rect">
            <a:avLst/>
          </a:prstGeom>
          <a:solidFill>
            <a:srgbClr val="DA1F28"/>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28" name="Shape 28"/>
          <p:cNvSpPr/>
          <p:nvPr/>
        </p:nvSpPr>
        <p:spPr>
          <a:xfrm>
            <a:off x="2359025" y="6043612"/>
            <a:ext cx="6784975" cy="714378"/>
          </a:xfrm>
          <a:prstGeom prst="rect">
            <a:avLst/>
          </a:prstGeom>
          <a:solidFill>
            <a:srgbClr val="2DA2BF"/>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29" name="Shape 29"/>
          <p:cNvSpPr>
            <a:spLocks noGrp="1"/>
          </p:cNvSpPr>
          <p:nvPr>
            <p:ph type="sldNum" sz="quarter" idx="2"/>
          </p:nvPr>
        </p:nvSpPr>
        <p:spPr>
          <a:xfrm>
            <a:off x="8001000" y="228600"/>
            <a:ext cx="386874" cy="363211"/>
          </a:xfrm>
          <a:prstGeom prst="rect">
            <a:avLst/>
          </a:prstGeom>
        </p:spPr>
        <p:txBody>
          <a:bodyPr lIns="60955" tIns="60955" rIns="60955" bIns="60955" anchor="t"/>
          <a:lstStyle>
            <a:lvl1pPr algn="l" defTabSz="684212">
              <a:defRPr sz="1800">
                <a:solidFill>
                  <a:srgbClr val="DEF5FA"/>
                </a:solidFill>
                <a:latin typeface="Tw Cen MT"/>
                <a:ea typeface="Tw Cen MT"/>
                <a:cs typeface="Tw Cen MT"/>
                <a:sym typeface="Tw Cen MT"/>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Defaul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36" name="Shape 36"/>
          <p:cNvSpPr/>
          <p:nvPr/>
        </p:nvSpPr>
        <p:spPr>
          <a:xfrm>
            <a:off x="-2" y="1523999"/>
            <a:ext cx="9144004" cy="1143004"/>
          </a:xfrm>
          <a:prstGeom prst="rect">
            <a:avLst/>
          </a:prstGeom>
          <a:solidFill>
            <a:srgbClr val="FFFFFF"/>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37" name="Shape 37"/>
          <p:cNvSpPr/>
          <p:nvPr/>
        </p:nvSpPr>
        <p:spPr>
          <a:xfrm>
            <a:off x="0" y="1600200"/>
            <a:ext cx="1295400" cy="990600"/>
          </a:xfrm>
          <a:prstGeom prst="rect">
            <a:avLst/>
          </a:prstGeom>
          <a:solidFill>
            <a:srgbClr val="DA1F28"/>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38" name="Shape 38"/>
          <p:cNvSpPr/>
          <p:nvPr/>
        </p:nvSpPr>
        <p:spPr>
          <a:xfrm>
            <a:off x="1371600" y="1600200"/>
            <a:ext cx="7772400" cy="990600"/>
          </a:xfrm>
          <a:prstGeom prst="rect">
            <a:avLst/>
          </a:prstGeom>
          <a:solidFill>
            <a:srgbClr val="2DA2BF"/>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39" name="Shape 39"/>
          <p:cNvSpPr>
            <a:spLocks noGrp="1"/>
          </p:cNvSpPr>
          <p:nvPr>
            <p:ph type="sldNum" sz="quarter" idx="2"/>
          </p:nvPr>
        </p:nvSpPr>
        <p:spPr>
          <a:xfrm>
            <a:off x="459062" y="1752600"/>
            <a:ext cx="377276" cy="363211"/>
          </a:xfrm>
          <a:prstGeom prst="rect">
            <a:avLst/>
          </a:prstGeom>
        </p:spPr>
        <p:txBody>
          <a:bodyPr lIns="60955" tIns="60955" rIns="60955" bIns="60955" anchor="t"/>
          <a:lstStyle>
            <a:lvl1pPr algn="ctr" defTabSz="684212">
              <a:defRPr sz="1800" b="1">
                <a:solidFill>
                  <a:srgbClr val="FFFFFF"/>
                </a:solidFill>
                <a:latin typeface="Tw Cen MT"/>
                <a:ea typeface="Tw Cen MT"/>
                <a:cs typeface="Tw Cen MT"/>
                <a:sym typeface="Tw Cen MT"/>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46" name="Shape 46"/>
          <p:cNvSpPr/>
          <p:nvPr/>
        </p:nvSpPr>
        <p:spPr>
          <a:xfrm>
            <a:off x="-2" y="1460499"/>
            <a:ext cx="9144004" cy="319091"/>
          </a:xfrm>
          <a:prstGeom prst="rect">
            <a:avLst/>
          </a:prstGeom>
          <a:solidFill>
            <a:srgbClr val="FFFFFF"/>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47" name="Shape 47"/>
          <p:cNvSpPr>
            <a:spLocks noGrp="1"/>
          </p:cNvSpPr>
          <p:nvPr>
            <p:ph type="sldNum" sz="quarter" idx="2"/>
          </p:nvPr>
        </p:nvSpPr>
        <p:spPr>
          <a:xfrm>
            <a:off x="71322" y="1498600"/>
            <a:ext cx="390756" cy="375911"/>
          </a:xfrm>
          <a:prstGeom prst="rect">
            <a:avLst/>
          </a:prstGeom>
        </p:spPr>
        <p:txBody>
          <a:bodyPr lIns="60955" tIns="60955" rIns="60955" bIns="60955" anchor="t"/>
          <a:lstStyle>
            <a:lvl1pPr algn="ctr" defTabSz="684212">
              <a:defRPr sz="1900" b="1">
                <a:solidFill>
                  <a:srgbClr val="FFFFFF"/>
                </a:solidFill>
                <a:latin typeface="Tw Cen MT"/>
                <a:ea typeface="Tw Cen MT"/>
                <a:cs typeface="Tw Cen MT"/>
                <a:sym typeface="Tw Cen MT"/>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54" name="Shape 54"/>
          <p:cNvSpPr/>
          <p:nvPr/>
        </p:nvSpPr>
        <p:spPr>
          <a:xfrm>
            <a:off x="-2" y="1460499"/>
            <a:ext cx="9144004" cy="319091"/>
          </a:xfrm>
          <a:prstGeom prst="rect">
            <a:avLst/>
          </a:prstGeom>
          <a:solidFill>
            <a:srgbClr val="FFFFFF"/>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55" name="Shape 55"/>
          <p:cNvSpPr>
            <a:spLocks noGrp="1"/>
          </p:cNvSpPr>
          <p:nvPr>
            <p:ph type="sldNum" sz="quarter" idx="2"/>
          </p:nvPr>
        </p:nvSpPr>
        <p:spPr>
          <a:xfrm>
            <a:off x="71322" y="1498600"/>
            <a:ext cx="390756" cy="375911"/>
          </a:xfrm>
          <a:prstGeom prst="rect">
            <a:avLst/>
          </a:prstGeom>
        </p:spPr>
        <p:txBody>
          <a:bodyPr lIns="60955" tIns="60955" rIns="60955" bIns="60955" anchor="t"/>
          <a:lstStyle>
            <a:lvl1pPr algn="ctr" defTabSz="684212">
              <a:defRPr sz="1900" b="1">
                <a:solidFill>
                  <a:srgbClr val="FFFFFF"/>
                </a:solidFill>
                <a:latin typeface="Tw Cen MT"/>
                <a:ea typeface="Tw Cen MT"/>
                <a:cs typeface="Tw Cen MT"/>
                <a:sym typeface="Tw Cen MT"/>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62" name="Shape 62"/>
          <p:cNvSpPr/>
          <p:nvPr/>
        </p:nvSpPr>
        <p:spPr>
          <a:xfrm>
            <a:off x="-2" y="1460499"/>
            <a:ext cx="9144004" cy="319091"/>
          </a:xfrm>
          <a:prstGeom prst="rect">
            <a:avLst/>
          </a:prstGeom>
          <a:solidFill>
            <a:srgbClr val="FFFFFF"/>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63" name="Shape 63"/>
          <p:cNvSpPr>
            <a:spLocks noGrp="1"/>
          </p:cNvSpPr>
          <p:nvPr>
            <p:ph type="sldNum" sz="quarter" idx="2"/>
          </p:nvPr>
        </p:nvSpPr>
        <p:spPr>
          <a:xfrm>
            <a:off x="0" y="1498600"/>
            <a:ext cx="386874" cy="363211"/>
          </a:xfrm>
          <a:prstGeom prst="rect">
            <a:avLst/>
          </a:prstGeom>
        </p:spPr>
        <p:txBody>
          <a:bodyPr lIns="60955" tIns="60955" rIns="60955" bIns="60955" anchor="t"/>
          <a:lstStyle>
            <a:lvl1pPr algn="l" defTabSz="684212">
              <a:defRPr sz="1800">
                <a:solidFill>
                  <a:srgbClr val="FFFFFF"/>
                </a:solidFill>
                <a:latin typeface="Tw Cen MT"/>
                <a:ea typeface="Tw Cen MT"/>
                <a:cs typeface="Tw Cen MT"/>
                <a:sym typeface="Tw Cen MT"/>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0" name="Shape 70"/>
          <p:cNvSpPr>
            <a:spLocks noGrp="1"/>
          </p:cNvSpPr>
          <p:nvPr>
            <p:ph type="sldNum" sz="quarter" idx="2"/>
          </p:nvPr>
        </p:nvSpPr>
        <p:spPr>
          <a:xfrm>
            <a:off x="0" y="6248400"/>
            <a:ext cx="386874" cy="363211"/>
          </a:xfrm>
          <a:prstGeom prst="rect">
            <a:avLst/>
          </a:prstGeom>
        </p:spPr>
        <p:txBody>
          <a:bodyPr lIns="60955" tIns="60955" rIns="60955" bIns="60955" anchor="t"/>
          <a:lstStyle>
            <a:lvl1pPr algn="l" defTabSz="684212">
              <a:defRPr sz="1800">
                <a:solidFill>
                  <a:srgbClr val="464646"/>
                </a:solidFill>
                <a:latin typeface="Tw Cen MT"/>
                <a:ea typeface="Tw Cen MT"/>
                <a:cs typeface="Tw Cen MT"/>
                <a:sym typeface="Tw Cen MT"/>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77" name="Shape 77"/>
          <p:cNvSpPr/>
          <p:nvPr/>
        </p:nvSpPr>
        <p:spPr>
          <a:xfrm>
            <a:off x="-2" y="1460499"/>
            <a:ext cx="9144004" cy="319091"/>
          </a:xfrm>
          <a:prstGeom prst="rect">
            <a:avLst/>
          </a:prstGeom>
          <a:solidFill>
            <a:srgbClr val="FFFFFF"/>
          </a:solidFill>
          <a:ln w="12700">
            <a:miter lim="400000"/>
          </a:ln>
        </p:spPr>
        <p:txBody>
          <a:bodyPr lIns="45718" tIns="45718" rIns="45718" bIns="45718" anchor="ctr"/>
          <a:lstStyle/>
          <a:p>
            <a:pPr algn="ctr" defTabSz="684212">
              <a:defRPr sz="1800">
                <a:solidFill>
                  <a:srgbClr val="FFFFFF"/>
                </a:solidFill>
                <a:latin typeface="Tw Cen MT"/>
                <a:ea typeface="Tw Cen MT"/>
                <a:cs typeface="Tw Cen MT"/>
                <a:sym typeface="Tw Cen MT"/>
              </a:defRPr>
            </a:pPr>
            <a:endParaRPr/>
          </a:p>
        </p:txBody>
      </p:sp>
      <p:sp>
        <p:nvSpPr>
          <p:cNvPr id="78" name="Shape 78"/>
          <p:cNvSpPr>
            <a:spLocks noGrp="1"/>
          </p:cNvSpPr>
          <p:nvPr>
            <p:ph type="sldNum" sz="quarter" idx="2"/>
          </p:nvPr>
        </p:nvSpPr>
        <p:spPr>
          <a:xfrm>
            <a:off x="0" y="1498600"/>
            <a:ext cx="386874" cy="363211"/>
          </a:xfrm>
          <a:prstGeom prst="rect">
            <a:avLst/>
          </a:prstGeom>
        </p:spPr>
        <p:txBody>
          <a:bodyPr lIns="60955" tIns="60955" rIns="60955" bIns="60955" anchor="t"/>
          <a:lstStyle>
            <a:lvl1pPr algn="l" defTabSz="684212">
              <a:defRPr sz="1800">
                <a:solidFill>
                  <a:srgbClr val="FFFFFF"/>
                </a:solidFill>
                <a:latin typeface="Tw Cen MT"/>
                <a:ea typeface="Tw Cen MT"/>
                <a:cs typeface="Tw Cen MT"/>
                <a:sym typeface="Tw Cen MT"/>
              </a:defRPr>
            </a:lvl1pPr>
          </a:lstStyle>
          <a:p>
            <a:fld id="{86CB4B4D-7CA3-9044-876B-883B54F8677D}" type="slidenum">
              <a:t>‹nr.›</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457200" y="92074"/>
            <a:ext cx="8229600" cy="1508127"/>
          </a:xfrm>
          <a:prstGeom prst="rect">
            <a:avLst/>
          </a:prstGeom>
          <a:ln w="12700">
            <a:miter lim="400000"/>
          </a:ln>
        </p:spPr>
        <p:txBody>
          <a:bodyPr lIns="45718" tIns="45718" rIns="45718" bIns="45718" anchor="ctr"/>
          <a:lstStyle/>
          <a:p>
            <a:endParaRPr/>
          </a:p>
        </p:txBody>
      </p:sp>
      <p:sp>
        <p:nvSpPr>
          <p:cNvPr id="3" name="Shape 3"/>
          <p:cNvSpPr>
            <a:spLocks noGrp="1"/>
          </p:cNvSpPr>
          <p:nvPr>
            <p:ph type="body" idx="1"/>
          </p:nvPr>
        </p:nvSpPr>
        <p:spPr>
          <a:xfrm>
            <a:off x="457200" y="1600200"/>
            <a:ext cx="8229600" cy="5257800"/>
          </a:xfrm>
          <a:prstGeom prst="rect">
            <a:avLst/>
          </a:prstGeom>
          <a:ln w="12700">
            <a:miter lim="400000"/>
          </a:ln>
        </p:spPr>
        <p:txBody>
          <a:bodyPr lIns="45718" tIns="45718" rIns="45718" bIns="45718"/>
          <a:lstStyle/>
          <a:p>
            <a:endParaRPr/>
          </a:p>
        </p:txBody>
      </p:sp>
      <p:sp>
        <p:nvSpPr>
          <p:cNvPr id="4" name="Shape 4"/>
          <p:cNvSpPr>
            <a:spLocks noGrp="1"/>
          </p:cNvSpPr>
          <p:nvPr>
            <p:ph type="sldNum" sz="quarter" idx="2"/>
          </p:nvPr>
        </p:nvSpPr>
        <p:spPr>
          <a:xfrm>
            <a:off x="8422823" y="6404294"/>
            <a:ext cx="263978" cy="269237"/>
          </a:xfrm>
          <a:prstGeom prst="rect">
            <a:avLst/>
          </a:prstGeom>
          <a:ln w="12700">
            <a:miter lim="400000"/>
          </a:ln>
        </p:spPr>
        <p:txBody>
          <a:bodyPr wrap="none" lIns="45718" tIns="45718" rIns="45718" bIns="45718" anchor="ctr">
            <a:spAutoFit/>
          </a:bodyPr>
          <a:lstStyle>
            <a:lvl1pPr algn="r" defTabSz="914400">
              <a:defRPr sz="1200">
                <a:solidFill>
                  <a:srgbClr val="898989"/>
                </a:solidFill>
              </a:defRPr>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xmlns:p14="http://schemas.microsoft.com/office/powerpoint/2010/mai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2352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924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496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6068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64000" marR="0" indent="-406400" algn="l" defTabSz="9144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9144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 Id="rId3" Type="http://schemas.openxmlformats.org/officeDocument/2006/relationships/image" Target="../media/image1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image" Target="../media/image15.jpeg"/><Relationship Id="rId3" Type="http://schemas.openxmlformats.org/officeDocument/2006/relationships/image" Target="../media/image1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17.jpeg"/><Relationship Id="rId3" Type="http://schemas.openxmlformats.org/officeDocument/2006/relationships/image" Target="../media/image1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1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23.png"/><Relationship Id="rId6" Type="http://schemas.openxmlformats.org/officeDocument/2006/relationships/image" Target="../media/image24.jpeg"/><Relationship Id="rId1" Type="http://schemas.openxmlformats.org/officeDocument/2006/relationships/slideLayout" Target="../slideLayouts/slideLayout17.xml"/><Relationship Id="rId2" Type="http://schemas.openxmlformats.org/officeDocument/2006/relationships/image" Target="../media/image2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25.png"/><Relationship Id="rId3" Type="http://schemas.openxmlformats.org/officeDocument/2006/relationships/image" Target="../media/image10.png"/></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6" Type="http://schemas.openxmlformats.org/officeDocument/2006/relationships/image" Target="../media/image29.png"/><Relationship Id="rId7" Type="http://schemas.openxmlformats.org/officeDocument/2006/relationships/image" Target="../media/image30.png"/><Relationship Id="rId8" Type="http://schemas.openxmlformats.org/officeDocument/2006/relationships/image" Target="../media/image31.png"/><Relationship Id="rId9" Type="http://schemas.openxmlformats.org/officeDocument/2006/relationships/image" Target="../media/image32.png"/><Relationship Id="rId1" Type="http://schemas.openxmlformats.org/officeDocument/2006/relationships/slideLayout" Target="../slideLayouts/slideLayout11.xml"/><Relationship Id="rId2"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3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7.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3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0.png"/><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 name="image4.png"/>
          <p:cNvPicPr>
            <a:picLocks noChangeAspect="1"/>
          </p:cNvPicPr>
          <p:nvPr/>
        </p:nvPicPr>
        <p:blipFill>
          <a:blip r:embed="rId2">
            <a:extLst/>
          </a:blip>
          <a:stretch>
            <a:fillRect/>
          </a:stretch>
        </p:blipFill>
        <p:spPr>
          <a:xfrm>
            <a:off x="520700" y="1149350"/>
            <a:ext cx="8102600" cy="455930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a:bodyPr>
          <a:lstStyle/>
          <a:p>
            <a:pPr defTabSz="740662">
              <a:defRPr sz="3100"/>
            </a:pPr>
            <a:r>
              <a:t>De metrokaart</a:t>
            </a:r>
            <a:br/>
            <a:r>
              <a:t>gem. Eindhoven </a:t>
            </a:r>
          </a:p>
        </p:txBody>
      </p:sp>
      <p:sp>
        <p:nvSpPr>
          <p:cNvPr id="179" name="Shape 179"/>
          <p:cNvSpPr/>
          <p:nvPr/>
        </p:nvSpPr>
        <p:spPr>
          <a:xfrm>
            <a:off x="-2" y="59293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defRPr>
            </a:pPr>
            <a:endParaRPr/>
          </a:p>
        </p:txBody>
      </p:sp>
      <p:pic>
        <p:nvPicPr>
          <p:cNvPr id="180" name="image11.png" descr="logo_wit.png"/>
          <p:cNvPicPr>
            <a:picLocks noChangeAspect="1"/>
          </p:cNvPicPr>
          <p:nvPr/>
        </p:nvPicPr>
        <p:blipFill>
          <a:blip r:embed="rId2">
            <a:extLst/>
          </a:blip>
          <a:stretch>
            <a:fillRect/>
          </a:stretch>
        </p:blipFill>
        <p:spPr>
          <a:xfrm>
            <a:off x="7108825" y="6197600"/>
            <a:ext cx="1323975" cy="392115"/>
          </a:xfrm>
          <a:prstGeom prst="rect">
            <a:avLst/>
          </a:prstGeom>
          <a:ln w="12700">
            <a:miter lim="400000"/>
          </a:ln>
        </p:spPr>
      </p:pic>
      <p:pic>
        <p:nvPicPr>
          <p:cNvPr id="181" name="image13.png"/>
          <p:cNvPicPr>
            <a:picLocks noChangeAspect="1"/>
          </p:cNvPicPr>
          <p:nvPr/>
        </p:nvPicPr>
        <p:blipFill>
          <a:blip r:embed="rId3">
            <a:extLst/>
          </a:blip>
          <a:stretch>
            <a:fillRect/>
          </a:stretch>
        </p:blipFill>
        <p:spPr>
          <a:xfrm>
            <a:off x="0" y="898693"/>
            <a:ext cx="9144000" cy="5060614"/>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 name="Shape 183"/>
          <p:cNvSpPr>
            <a:spLocks noGrp="1"/>
          </p:cNvSpPr>
          <p:nvPr>
            <p:ph type="title" idx="4294967295"/>
          </p:nvPr>
        </p:nvSpPr>
        <p:spPr>
          <a:xfrm>
            <a:off x="457200" y="54475"/>
            <a:ext cx="8229600" cy="1143004"/>
          </a:xfrm>
          <a:prstGeom prst="rect">
            <a:avLst/>
          </a:prstGeom>
          <a:extLst>
            <a:ext uri="{C572A759-6A51-4108-AA02-DFA0A04FC94B}">
              <ma14:wrappingTextBoxFlag xmlns:ma14="http://schemas.microsoft.com/office/mac/drawingml/2011/main" val="1"/>
            </a:ext>
          </a:extLst>
        </p:spPr>
        <p:txBody>
          <a:bodyPr>
            <a:normAutofit/>
          </a:bodyPr>
          <a:lstStyle>
            <a:lvl1pPr>
              <a:defRPr sz="3100"/>
            </a:lvl1pPr>
          </a:lstStyle>
          <a:p>
            <a:r>
              <a:t>Van data naar informatie; het dashboard</a:t>
            </a:r>
          </a:p>
        </p:txBody>
      </p:sp>
      <p:sp>
        <p:nvSpPr>
          <p:cNvPr id="184" name="Shape 184"/>
          <p:cNvSpPr/>
          <p:nvPr/>
        </p:nvSpPr>
        <p:spPr>
          <a:xfrm>
            <a:off x="-2" y="59293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defRPr>
            </a:pPr>
            <a:endParaRPr/>
          </a:p>
        </p:txBody>
      </p:sp>
      <p:pic>
        <p:nvPicPr>
          <p:cNvPr id="185" name="image11.png" descr="logo_wit.png"/>
          <p:cNvPicPr>
            <a:picLocks noChangeAspect="1"/>
          </p:cNvPicPr>
          <p:nvPr/>
        </p:nvPicPr>
        <p:blipFill>
          <a:blip r:embed="rId2">
            <a:extLst/>
          </a:blip>
          <a:stretch>
            <a:fillRect/>
          </a:stretch>
        </p:blipFill>
        <p:spPr>
          <a:xfrm>
            <a:off x="7108825" y="6197600"/>
            <a:ext cx="1323975" cy="392115"/>
          </a:xfrm>
          <a:prstGeom prst="rect">
            <a:avLst/>
          </a:prstGeom>
          <a:ln w="12700">
            <a:miter lim="400000"/>
          </a:ln>
        </p:spPr>
      </p:pic>
      <p:pic>
        <p:nvPicPr>
          <p:cNvPr id="186" name="image14.png"/>
          <p:cNvPicPr>
            <a:picLocks noChangeAspect="1"/>
          </p:cNvPicPr>
          <p:nvPr/>
        </p:nvPicPr>
        <p:blipFill>
          <a:blip r:embed="rId3">
            <a:extLst/>
          </a:blip>
          <a:stretch>
            <a:fillRect/>
          </a:stretch>
        </p:blipFill>
        <p:spPr>
          <a:xfrm>
            <a:off x="1178982" y="919309"/>
            <a:ext cx="6786035" cy="5019382"/>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p:cNvSpPr>
          <p:nvPr>
            <p:ph type="title" idx="4294967295"/>
          </p:nvPr>
        </p:nvSpPr>
        <p:spPr>
          <a:xfrm>
            <a:off x="457200" y="2223055"/>
            <a:ext cx="8229601" cy="1143004"/>
          </a:xfrm>
          <a:prstGeom prst="rect">
            <a:avLst/>
          </a:prstGeom>
          <a:extLst>
            <a:ext uri="{C572A759-6A51-4108-AA02-DFA0A04FC94B}">
              <ma14:wrappingTextBoxFlag xmlns:ma14="http://schemas.microsoft.com/office/mac/drawingml/2011/main" val="1"/>
            </a:ext>
          </a:extLst>
        </p:spPr>
        <p:txBody>
          <a:bodyPr>
            <a:normAutofit/>
          </a:bodyPr>
          <a:lstStyle>
            <a:lvl1pPr>
              <a:defRPr sz="2800"/>
            </a:lvl1pPr>
          </a:lstStyle>
          <a:p>
            <a:r>
              <a:t>Rol CIO: verbinden binnen de organisatie</a:t>
            </a:r>
          </a:p>
        </p:txBody>
      </p:sp>
      <p:sp>
        <p:nvSpPr>
          <p:cNvPr id="189" name="Shape 189"/>
          <p:cNvSpPr/>
          <p:nvPr/>
        </p:nvSpPr>
        <p:spPr>
          <a:xfrm>
            <a:off x="-2" y="59293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defRPr>
            </a:pPr>
            <a:endParaRPr/>
          </a:p>
        </p:txBody>
      </p:sp>
      <p:pic>
        <p:nvPicPr>
          <p:cNvPr id="190" name="image11.png" descr="logo_wit.png"/>
          <p:cNvPicPr>
            <a:picLocks noChangeAspect="1"/>
          </p:cNvPicPr>
          <p:nvPr/>
        </p:nvPicPr>
        <p:blipFill>
          <a:blip r:embed="rId2">
            <a:extLst/>
          </a:blip>
          <a:stretch>
            <a:fillRect/>
          </a:stretch>
        </p:blipFill>
        <p:spPr>
          <a:xfrm>
            <a:off x="7108825" y="6197600"/>
            <a:ext cx="1323975" cy="39211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 name="Shape 192"/>
          <p:cNvSpPr>
            <a:spLocks noGrp="1"/>
          </p:cNvSpPr>
          <p:nvPr>
            <p:ph type="title" idx="4294967295"/>
          </p:nvPr>
        </p:nvSpPr>
        <p:spPr>
          <a:xfrm>
            <a:off x="457200" y="538830"/>
            <a:ext cx="8229600" cy="1143001"/>
          </a:xfrm>
          <a:prstGeom prst="rect">
            <a:avLst/>
          </a:prstGeom>
          <a:extLst>
            <a:ext uri="{C572A759-6A51-4108-AA02-DFA0A04FC94B}">
              <ma14:wrappingTextBoxFlag xmlns:ma14="http://schemas.microsoft.com/office/mac/drawingml/2011/main" val="1"/>
            </a:ext>
          </a:extLst>
        </p:spPr>
        <p:txBody>
          <a:bodyPr>
            <a:normAutofit/>
          </a:bodyPr>
          <a:lstStyle/>
          <a:p>
            <a:pPr defTabSz="740662">
              <a:defRPr sz="3100" b="1"/>
            </a:pPr>
            <a:r>
              <a:t>Gegevensmanagement </a:t>
            </a:r>
            <a:br/>
            <a:r>
              <a:t>gemeente Eindhoven</a:t>
            </a:r>
            <a:r>
              <a:rPr b="0"/>
              <a:t> </a:t>
            </a:r>
          </a:p>
        </p:txBody>
      </p:sp>
      <p:sp>
        <p:nvSpPr>
          <p:cNvPr id="193" name="Shape 193"/>
          <p:cNvSpPr>
            <a:spLocks noGrp="1"/>
          </p:cNvSpPr>
          <p:nvPr>
            <p:ph type="body" idx="4294967295"/>
          </p:nvPr>
        </p:nvSpPr>
        <p:spPr>
          <a:xfrm>
            <a:off x="457200" y="2172617"/>
            <a:ext cx="8229601" cy="4525963"/>
          </a:xfrm>
          <a:prstGeom prst="rect">
            <a:avLst/>
          </a:prstGeom>
          <a:extLst>
            <a:ext uri="{C572A759-6A51-4108-AA02-DFA0A04FC94B}">
              <ma14:wrappingTextBoxFlag xmlns:ma14="http://schemas.microsoft.com/office/mac/drawingml/2011/main" val="1"/>
            </a:ext>
          </a:extLst>
        </p:spPr>
        <p:txBody>
          <a:bodyPr>
            <a:normAutofit/>
          </a:bodyPr>
          <a:lstStyle/>
          <a:p>
            <a:pPr marL="342899" indent="-342899">
              <a:buChar char="•"/>
              <a:defRPr sz="2900"/>
            </a:pPr>
            <a:r>
              <a:t>Data bestanden zijn geïnventariseerd en geclassificeerd gemeentebreed</a:t>
            </a:r>
          </a:p>
          <a:p>
            <a:pPr marL="342899" indent="-342899">
              <a:buChar char="•"/>
              <a:defRPr sz="2900"/>
            </a:pPr>
            <a:r>
              <a:t>De beheerprocessen zijn geactualiseerd</a:t>
            </a:r>
          </a:p>
          <a:p>
            <a:pPr marL="342899" indent="-342899">
              <a:buChar char="•"/>
              <a:defRPr sz="2900"/>
            </a:pPr>
            <a:r>
              <a:t>De gemeenschappelijke aspecten zijn centraal geborgd</a:t>
            </a:r>
          </a:p>
        </p:txBody>
      </p:sp>
      <p:sp>
        <p:nvSpPr>
          <p:cNvPr id="194" name="Shape 194"/>
          <p:cNvSpPr/>
          <p:nvPr/>
        </p:nvSpPr>
        <p:spPr>
          <a:xfrm>
            <a:off x="-2" y="59293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defRPr>
            </a:pPr>
            <a:endParaRPr/>
          </a:p>
        </p:txBody>
      </p:sp>
      <p:pic>
        <p:nvPicPr>
          <p:cNvPr id="195" name="image11.png" descr="logo_wit.png"/>
          <p:cNvPicPr>
            <a:picLocks noChangeAspect="1"/>
          </p:cNvPicPr>
          <p:nvPr/>
        </p:nvPicPr>
        <p:blipFill>
          <a:blip r:embed="rId2">
            <a:extLst/>
          </a:blip>
          <a:stretch>
            <a:fillRect/>
          </a:stretch>
        </p:blipFill>
        <p:spPr>
          <a:xfrm>
            <a:off x="7108825" y="6197600"/>
            <a:ext cx="1323975" cy="39211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 name="Shape 197"/>
          <p:cNvSpPr>
            <a:spLocks noGrp="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a:bodyPr>
          <a:lstStyle>
            <a:lvl1pPr defTabSz="740662">
              <a:defRPr sz="3100"/>
            </a:lvl1pPr>
          </a:lstStyle>
          <a:p>
            <a:r>
              <a:t>Borgen gemeenschappelijke aspecten in driehoek</a:t>
            </a:r>
          </a:p>
        </p:txBody>
      </p:sp>
      <p:pic>
        <p:nvPicPr>
          <p:cNvPr id="198" name="image15.png"/>
          <p:cNvPicPr>
            <a:picLocks noChangeAspect="1"/>
          </p:cNvPicPr>
          <p:nvPr/>
        </p:nvPicPr>
        <p:blipFill>
          <a:blip r:embed="rId2">
            <a:extLst/>
          </a:blip>
          <a:stretch>
            <a:fillRect/>
          </a:stretch>
        </p:blipFill>
        <p:spPr>
          <a:xfrm>
            <a:off x="1163637" y="1789110"/>
            <a:ext cx="6132513" cy="4005265"/>
          </a:xfrm>
          <a:prstGeom prst="rect">
            <a:avLst/>
          </a:prstGeom>
          <a:ln w="12700">
            <a:miter lim="400000"/>
          </a:ln>
        </p:spPr>
      </p:pic>
      <p:sp>
        <p:nvSpPr>
          <p:cNvPr id="199" name="Shape 199"/>
          <p:cNvSpPr/>
          <p:nvPr/>
        </p:nvSpPr>
        <p:spPr>
          <a:xfrm>
            <a:off x="4038601" y="3140074"/>
            <a:ext cx="819150" cy="731839"/>
          </a:xfrm>
          <a:custGeom>
            <a:avLst/>
            <a:gdLst/>
            <a:ahLst/>
            <a:cxnLst>
              <a:cxn ang="0">
                <a:pos x="wd2" y="hd2"/>
              </a:cxn>
              <a:cxn ang="5400000">
                <a:pos x="wd2" y="hd2"/>
              </a:cxn>
              <a:cxn ang="10800000">
                <a:pos x="wd2" y="hd2"/>
              </a:cxn>
              <a:cxn ang="16200000">
                <a:pos x="wd2" y="hd2"/>
              </a:cxn>
            </a:cxnLst>
            <a:rect l="0" t="0" r="r" b="b"/>
            <a:pathLst>
              <a:path w="21600" h="21600" extrusionOk="0">
                <a:moveTo>
                  <a:pt x="0" y="8250"/>
                </a:moveTo>
                <a:lnTo>
                  <a:pt x="8251" y="8251"/>
                </a:lnTo>
                <a:lnTo>
                  <a:pt x="10800" y="0"/>
                </a:lnTo>
                <a:lnTo>
                  <a:pt x="13349" y="8251"/>
                </a:lnTo>
                <a:lnTo>
                  <a:pt x="21600" y="8250"/>
                </a:lnTo>
                <a:lnTo>
                  <a:pt x="14925" y="13350"/>
                </a:lnTo>
                <a:lnTo>
                  <a:pt x="17475" y="21600"/>
                </a:lnTo>
                <a:lnTo>
                  <a:pt x="10800" y="16501"/>
                </a:lnTo>
                <a:lnTo>
                  <a:pt x="4125" y="21600"/>
                </a:lnTo>
                <a:lnTo>
                  <a:pt x="6675" y="13350"/>
                </a:lnTo>
                <a:lnTo>
                  <a:pt x="0" y="8250"/>
                </a:lnTo>
                <a:close/>
              </a:path>
            </a:pathLst>
          </a:custGeom>
          <a:solidFill>
            <a:srgbClr val="FFFF00"/>
          </a:solidFill>
          <a:ln w="12700">
            <a:miter lim="400000"/>
          </a:ln>
        </p:spPr>
        <p:txBody>
          <a:bodyPr lIns="45718" tIns="45718" rIns="45718" bIns="45718" anchor="ctr"/>
          <a:lstStyle/>
          <a:p>
            <a:pPr>
              <a:defRPr>
                <a:latin typeface="Arial"/>
                <a:ea typeface="Arial"/>
                <a:cs typeface="Arial"/>
                <a:sym typeface="Arial"/>
              </a:defRPr>
            </a:pPr>
            <a:endParaRPr/>
          </a:p>
        </p:txBody>
      </p:sp>
      <p:sp>
        <p:nvSpPr>
          <p:cNvPr id="200" name="Shape 200"/>
          <p:cNvSpPr/>
          <p:nvPr/>
        </p:nvSpPr>
        <p:spPr>
          <a:xfrm>
            <a:off x="-2" y="59293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defRPr>
            </a:pPr>
            <a:endParaRPr/>
          </a:p>
        </p:txBody>
      </p:sp>
      <p:pic>
        <p:nvPicPr>
          <p:cNvPr id="201" name="image11.png" descr="logo_wit.png"/>
          <p:cNvPicPr>
            <a:picLocks noChangeAspect="1"/>
          </p:cNvPicPr>
          <p:nvPr/>
        </p:nvPicPr>
        <p:blipFill>
          <a:blip r:embed="rId3">
            <a:extLst/>
          </a:blip>
          <a:stretch>
            <a:fillRect/>
          </a:stretch>
        </p:blipFill>
        <p:spPr>
          <a:xfrm>
            <a:off x="7108825" y="6197600"/>
            <a:ext cx="1323975" cy="39211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2" y="59293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latin typeface="Tw Cen MT"/>
                <a:ea typeface="Tw Cen MT"/>
                <a:cs typeface="Tw Cen MT"/>
                <a:sym typeface="Tw Cen MT"/>
              </a:defRPr>
            </a:pPr>
            <a:endParaRPr/>
          </a:p>
        </p:txBody>
      </p:sp>
      <p:pic>
        <p:nvPicPr>
          <p:cNvPr id="269" name="image11.png" descr="logo_wit.png"/>
          <p:cNvPicPr>
            <a:picLocks noChangeAspect="1"/>
          </p:cNvPicPr>
          <p:nvPr/>
        </p:nvPicPr>
        <p:blipFill>
          <a:blip r:embed="rId2">
            <a:extLst/>
          </a:blip>
          <a:stretch>
            <a:fillRect/>
          </a:stretch>
        </p:blipFill>
        <p:spPr>
          <a:xfrm>
            <a:off x="7108825" y="6197600"/>
            <a:ext cx="1323975" cy="392115"/>
          </a:xfrm>
          <a:prstGeom prst="rect">
            <a:avLst/>
          </a:prstGeom>
          <a:ln w="12700">
            <a:miter lim="400000"/>
          </a:ln>
        </p:spPr>
      </p:pic>
      <p:sp>
        <p:nvSpPr>
          <p:cNvPr id="270" name="Shape 270"/>
          <p:cNvSpPr>
            <a:spLocks noGrp="1"/>
          </p:cNvSpPr>
          <p:nvPr>
            <p:ph type="title" idx="4294967295"/>
          </p:nvPr>
        </p:nvSpPr>
        <p:spPr>
          <a:xfrm>
            <a:off x="539552" y="517858"/>
            <a:ext cx="8352928" cy="1143003"/>
          </a:xfrm>
          <a:prstGeom prst="rect">
            <a:avLst/>
          </a:prstGeom>
          <a:extLst>
            <a:ext uri="{C572A759-6A51-4108-AA02-DFA0A04FC94B}">
              <ma14:wrappingTextBoxFlag xmlns:ma14="http://schemas.microsoft.com/office/mac/drawingml/2011/main" val="1"/>
            </a:ext>
          </a:extLst>
        </p:spPr>
        <p:txBody>
          <a:bodyPr lIns="60955" tIns="60955" rIns="60955" bIns="60955" anchor="t">
            <a:normAutofit/>
          </a:bodyPr>
          <a:lstStyle>
            <a:lvl1pPr defTabSz="777240">
              <a:defRPr sz="3100" b="1">
                <a:solidFill>
                  <a:srgbClr val="464646"/>
                </a:solidFill>
                <a:latin typeface="Arial"/>
                <a:ea typeface="Arial"/>
                <a:cs typeface="Arial"/>
                <a:sym typeface="Arial"/>
              </a:defRPr>
            </a:lvl1pPr>
          </a:lstStyle>
          <a:p>
            <a:r>
              <a:rPr lang="nl-NL" dirty="0" smtClean="0"/>
              <a:t>Ontwikkelingen – meer samen</a:t>
            </a:r>
            <a:endParaRPr dirty="0"/>
          </a:p>
        </p:txBody>
      </p:sp>
      <p:sp>
        <p:nvSpPr>
          <p:cNvPr id="271" name="Shape 271"/>
          <p:cNvSpPr>
            <a:spLocks noGrp="1"/>
          </p:cNvSpPr>
          <p:nvPr>
            <p:ph type="body" idx="4294967295"/>
          </p:nvPr>
        </p:nvSpPr>
        <p:spPr>
          <a:xfrm>
            <a:off x="179512" y="1556793"/>
            <a:ext cx="8784976" cy="4320480"/>
          </a:xfrm>
          <a:prstGeom prst="rect">
            <a:avLst/>
          </a:prstGeom>
          <a:extLst>
            <a:ext uri="{C572A759-6A51-4108-AA02-DFA0A04FC94B}">
              <ma14:wrappingTextBoxFlag xmlns:ma14="http://schemas.microsoft.com/office/mac/drawingml/2011/main" val="1"/>
            </a:ext>
          </a:extLst>
        </p:spPr>
        <p:txBody>
          <a:bodyPr>
            <a:normAutofit fontScale="85000" lnSpcReduction="20000"/>
          </a:bodyPr>
          <a:lstStyle/>
          <a:p>
            <a:r>
              <a:rPr lang="nl-NL" sz="2300" b="1" dirty="0"/>
              <a:t>Smart Society	</a:t>
            </a:r>
            <a:r>
              <a:rPr lang="nl-NL" sz="2300" dirty="0"/>
              <a:t>	</a:t>
            </a:r>
            <a:r>
              <a:rPr lang="nl-NL" sz="2300" i="1" dirty="0" smtClean="0">
                <a:solidFill>
                  <a:schemeClr val="bg1">
                    <a:lumMod val="65000"/>
                  </a:schemeClr>
                </a:solidFill>
              </a:rPr>
              <a:t>Verbinden </a:t>
            </a:r>
            <a:r>
              <a:rPr lang="nl-NL" sz="2300" i="1" dirty="0">
                <a:solidFill>
                  <a:schemeClr val="bg1">
                    <a:lumMod val="65000"/>
                  </a:schemeClr>
                </a:solidFill>
              </a:rPr>
              <a:t>stedelijke ICT-ontwikkelingen (parkeren, </a:t>
            </a:r>
            <a:r>
              <a:rPr lang="nl-NL" sz="2300" i="1" dirty="0" smtClean="0">
                <a:solidFill>
                  <a:schemeClr val="bg1">
                    <a:lumMod val="65000"/>
                  </a:schemeClr>
                </a:solidFill>
              </a:rPr>
              <a:t>				mobiliteit</a:t>
            </a:r>
            <a:r>
              <a:rPr lang="nl-NL" sz="2300" i="1" dirty="0">
                <a:solidFill>
                  <a:schemeClr val="bg1">
                    <a:lumMod val="65000"/>
                  </a:schemeClr>
                </a:solidFill>
              </a:rPr>
              <a:t>, ..)</a:t>
            </a:r>
          </a:p>
          <a:p>
            <a:r>
              <a:rPr lang="nl-NL" sz="2300" b="1" dirty="0"/>
              <a:t>Normering processen</a:t>
            </a:r>
            <a:r>
              <a:rPr lang="nl-NL" sz="2300" dirty="0"/>
              <a:t>	</a:t>
            </a:r>
            <a:r>
              <a:rPr lang="nl-NL" sz="2300" i="1" dirty="0">
                <a:solidFill>
                  <a:schemeClr val="bg1">
                    <a:lumMod val="65000"/>
                  </a:schemeClr>
                </a:solidFill>
              </a:rPr>
              <a:t>Metrokaarten </a:t>
            </a:r>
            <a:r>
              <a:rPr lang="nl-NL" sz="2300" i="1" dirty="0" err="1">
                <a:solidFill>
                  <a:schemeClr val="bg1">
                    <a:lumMod val="65000"/>
                  </a:schemeClr>
                </a:solidFill>
              </a:rPr>
              <a:t>obv</a:t>
            </a:r>
            <a:r>
              <a:rPr lang="nl-NL" sz="2300" i="1" dirty="0">
                <a:solidFill>
                  <a:schemeClr val="bg1">
                    <a:lumMod val="65000"/>
                  </a:schemeClr>
                </a:solidFill>
              </a:rPr>
              <a:t> gestandaardiseerde taken en </a:t>
            </a:r>
            <a:r>
              <a:rPr lang="nl-NL" sz="2300" i="1" dirty="0" smtClean="0">
                <a:solidFill>
                  <a:schemeClr val="bg1">
                    <a:lumMod val="65000"/>
                  </a:schemeClr>
                </a:solidFill>
              </a:rPr>
              <a:t>				applicaties </a:t>
            </a:r>
            <a:endParaRPr lang="nl-NL" sz="2300" i="1" dirty="0">
              <a:solidFill>
                <a:schemeClr val="bg1">
                  <a:lumMod val="65000"/>
                </a:schemeClr>
              </a:solidFill>
            </a:endParaRPr>
          </a:p>
          <a:p>
            <a:r>
              <a:rPr lang="nl-NL" sz="2300" b="1" dirty="0"/>
              <a:t>Data gedreven sturen</a:t>
            </a:r>
            <a:r>
              <a:rPr lang="nl-NL" sz="2300" dirty="0"/>
              <a:t>	</a:t>
            </a:r>
            <a:r>
              <a:rPr lang="nl-NL" sz="2300" i="1" dirty="0">
                <a:solidFill>
                  <a:schemeClr val="bg1">
                    <a:lumMod val="65000"/>
                  </a:schemeClr>
                </a:solidFill>
              </a:rPr>
              <a:t>UDC</a:t>
            </a:r>
            <a:r>
              <a:rPr lang="nl-NL" sz="2300" i="1" dirty="0" smtClean="0">
                <a:solidFill>
                  <a:schemeClr val="bg1">
                    <a:lumMod val="65000"/>
                  </a:schemeClr>
                </a:solidFill>
              </a:rPr>
              <a:t>, </a:t>
            </a:r>
            <a:r>
              <a:rPr lang="nl-NL" sz="2300" i="1" dirty="0" err="1">
                <a:solidFill>
                  <a:schemeClr val="bg1">
                    <a:lumMod val="65000"/>
                  </a:schemeClr>
                </a:solidFill>
              </a:rPr>
              <a:t>DataLabs</a:t>
            </a:r>
            <a:r>
              <a:rPr lang="nl-NL" sz="2300" i="1" dirty="0">
                <a:solidFill>
                  <a:schemeClr val="bg1">
                    <a:lumMod val="65000"/>
                  </a:schemeClr>
                </a:solidFill>
              </a:rPr>
              <a:t>, ontwikkeling Data- Ware- </a:t>
            </a:r>
            <a:r>
              <a:rPr lang="nl-NL" sz="2300" i="1" dirty="0" smtClean="0">
                <a:solidFill>
                  <a:schemeClr val="bg1">
                    <a:lumMod val="65000"/>
                  </a:schemeClr>
                </a:solidFill>
              </a:rPr>
              <a:t>House</a:t>
            </a:r>
            <a:endParaRPr lang="nl-NL" sz="2300" dirty="0"/>
          </a:p>
          <a:p>
            <a:r>
              <a:rPr lang="nl-NL" sz="2300" b="1" dirty="0" err="1"/>
              <a:t>Datagedreven</a:t>
            </a:r>
            <a:r>
              <a:rPr lang="nl-NL" sz="2300" b="1" dirty="0"/>
              <a:t> werken</a:t>
            </a:r>
            <a:r>
              <a:rPr lang="nl-NL" sz="2300" dirty="0"/>
              <a:t>	</a:t>
            </a:r>
            <a:r>
              <a:rPr lang="nl-NL" sz="2300" i="1" dirty="0">
                <a:solidFill>
                  <a:schemeClr val="bg1">
                    <a:lumMod val="65000"/>
                  </a:schemeClr>
                </a:solidFill>
              </a:rPr>
              <a:t>Participatie BRP, GDI (</a:t>
            </a:r>
            <a:r>
              <a:rPr lang="nl-NL" sz="2300" i="1" dirty="0" err="1">
                <a:solidFill>
                  <a:schemeClr val="bg1">
                    <a:lumMod val="65000"/>
                  </a:schemeClr>
                </a:solidFill>
              </a:rPr>
              <a:t>DigiComm</a:t>
            </a:r>
            <a:r>
              <a:rPr lang="nl-NL" sz="2300" i="1" dirty="0">
                <a:solidFill>
                  <a:schemeClr val="bg1">
                    <a:lumMod val="65000"/>
                  </a:schemeClr>
                </a:solidFill>
              </a:rPr>
              <a:t>), PDM, E-identificatie</a:t>
            </a:r>
          </a:p>
          <a:p>
            <a:r>
              <a:rPr lang="nl-NL" sz="2300" b="1" dirty="0"/>
              <a:t>E-dienstverlening</a:t>
            </a:r>
            <a:r>
              <a:rPr lang="nl-NL" sz="2300" dirty="0"/>
              <a:t>	</a:t>
            </a:r>
            <a:r>
              <a:rPr lang="nl-NL" sz="2300" i="1" dirty="0" smtClean="0">
                <a:solidFill>
                  <a:schemeClr val="bg1">
                    <a:lumMod val="65000"/>
                  </a:schemeClr>
                </a:solidFill>
              </a:rPr>
              <a:t>Uitwerking </a:t>
            </a:r>
            <a:r>
              <a:rPr lang="nl-NL" sz="2300" i="1" dirty="0">
                <a:solidFill>
                  <a:schemeClr val="bg1">
                    <a:lumMod val="65000"/>
                  </a:schemeClr>
                </a:solidFill>
              </a:rPr>
              <a:t>klantreizen, Generieke App</a:t>
            </a:r>
          </a:p>
          <a:p>
            <a:r>
              <a:rPr lang="nl-NL" sz="2300" dirty="0"/>
              <a:t>I</a:t>
            </a:r>
            <a:r>
              <a:rPr lang="nl-NL" sz="2300" b="1" dirty="0"/>
              <a:t>nformatiebeveiliging </a:t>
            </a:r>
            <a:r>
              <a:rPr lang="nl-NL" sz="2300" dirty="0"/>
              <a:t>	</a:t>
            </a:r>
            <a:r>
              <a:rPr lang="nl-NL" sz="2300" i="1" dirty="0">
                <a:solidFill>
                  <a:schemeClr val="bg1">
                    <a:lumMod val="65000"/>
                  </a:schemeClr>
                </a:solidFill>
              </a:rPr>
              <a:t>BIG, AVG, ENSIA, SIEM, maar ook IDM nieuwe stijl)</a:t>
            </a:r>
          </a:p>
          <a:p>
            <a:r>
              <a:rPr lang="nl-NL" sz="2300" b="1" dirty="0"/>
              <a:t>Digitalisering	</a:t>
            </a:r>
            <a:r>
              <a:rPr lang="nl-NL" sz="2300" dirty="0"/>
              <a:t>	</a:t>
            </a:r>
            <a:r>
              <a:rPr lang="nl-NL" sz="2300" i="1" dirty="0" err="1" smtClean="0">
                <a:solidFill>
                  <a:schemeClr val="bg1">
                    <a:lumMod val="65000"/>
                  </a:schemeClr>
                </a:solidFill>
              </a:rPr>
              <a:t>obv</a:t>
            </a:r>
            <a:r>
              <a:rPr lang="nl-NL" sz="2300" i="1" dirty="0" smtClean="0">
                <a:solidFill>
                  <a:schemeClr val="bg1">
                    <a:lumMod val="65000"/>
                  </a:schemeClr>
                </a:solidFill>
              </a:rPr>
              <a:t> </a:t>
            </a:r>
            <a:r>
              <a:rPr lang="nl-NL" sz="2300" i="1" dirty="0">
                <a:solidFill>
                  <a:schemeClr val="bg1">
                    <a:lumMod val="65000"/>
                  </a:schemeClr>
                </a:solidFill>
              </a:rPr>
              <a:t>ECM (int. van collaboratie, dossierbeheer, </a:t>
            </a:r>
            <a:r>
              <a:rPr lang="nl-NL" sz="2300" i="1" dirty="0" smtClean="0">
                <a:solidFill>
                  <a:schemeClr val="bg1">
                    <a:lumMod val="65000"/>
                  </a:schemeClr>
                </a:solidFill>
              </a:rPr>
              <a:t>				zaakgericht werken en </a:t>
            </a:r>
            <a:r>
              <a:rPr lang="nl-NL" sz="2300" i="1" dirty="0">
                <a:solidFill>
                  <a:schemeClr val="bg1">
                    <a:lumMod val="65000"/>
                  </a:schemeClr>
                </a:solidFill>
              </a:rPr>
              <a:t>digitale duurzaamheid)</a:t>
            </a:r>
          </a:p>
          <a:p>
            <a:r>
              <a:rPr lang="nl-NL" sz="2300" b="1" dirty="0"/>
              <a:t>Modernisering ICT 	</a:t>
            </a:r>
            <a:r>
              <a:rPr lang="nl-NL" sz="2300" i="1" dirty="0" smtClean="0">
                <a:solidFill>
                  <a:schemeClr val="bg1">
                    <a:lumMod val="65000"/>
                  </a:schemeClr>
                </a:solidFill>
              </a:rPr>
              <a:t>Medewerkersportaal </a:t>
            </a:r>
            <a:r>
              <a:rPr lang="nl-NL" sz="2300" i="1" dirty="0">
                <a:solidFill>
                  <a:schemeClr val="bg1">
                    <a:lumMod val="65000"/>
                  </a:schemeClr>
                </a:solidFill>
              </a:rPr>
              <a:t>/ Werkplek 3.0,  Eindhoven Data </a:t>
            </a:r>
            <a:r>
              <a:rPr lang="nl-NL" sz="2300" i="1" dirty="0" smtClean="0">
                <a:solidFill>
                  <a:schemeClr val="bg1">
                    <a:lumMod val="65000"/>
                  </a:schemeClr>
                </a:solidFill>
              </a:rPr>
              <a:t>			Center</a:t>
            </a:r>
            <a:endParaRPr lang="nl-NL" sz="2300" i="1" dirty="0">
              <a:solidFill>
                <a:schemeClr val="bg1">
                  <a:lumMod val="65000"/>
                </a:schemeClr>
              </a:solidFill>
            </a:endParaRPr>
          </a:p>
          <a:p>
            <a:r>
              <a:rPr lang="nl-NL" sz="2300" b="1" dirty="0"/>
              <a:t>Nieuwe werkwijzen</a:t>
            </a:r>
            <a:r>
              <a:rPr lang="nl-NL" sz="2300" dirty="0"/>
              <a:t>	</a:t>
            </a:r>
            <a:r>
              <a:rPr lang="nl-NL" sz="2300" i="1" dirty="0" err="1" smtClean="0">
                <a:solidFill>
                  <a:schemeClr val="bg1">
                    <a:lumMod val="65000"/>
                  </a:schemeClr>
                </a:solidFill>
              </a:rPr>
              <a:t>Saas</a:t>
            </a:r>
            <a:r>
              <a:rPr lang="nl-NL" sz="2300" i="1" dirty="0">
                <a:solidFill>
                  <a:schemeClr val="bg1">
                    <a:lumMod val="65000"/>
                  </a:schemeClr>
                </a:solidFill>
              </a:rPr>
              <a:t>, regievoering, Agile ontwikkel-/beheerprocessen  </a:t>
            </a:r>
            <a:br>
              <a:rPr lang="nl-NL" sz="2300" i="1" dirty="0">
                <a:solidFill>
                  <a:schemeClr val="bg1">
                    <a:lumMod val="65000"/>
                  </a:schemeClr>
                </a:solidFill>
              </a:rPr>
            </a:br>
            <a:r>
              <a:rPr lang="nl-NL" sz="2300" i="1" dirty="0">
                <a:solidFill>
                  <a:schemeClr val="bg1">
                    <a:lumMod val="65000"/>
                  </a:schemeClr>
                </a:solidFill>
              </a:rPr>
              <a:t>			</a:t>
            </a:r>
            <a:r>
              <a:rPr lang="nl-NL" sz="2300" i="1" dirty="0" smtClean="0">
                <a:solidFill>
                  <a:schemeClr val="bg1">
                    <a:lumMod val="65000"/>
                  </a:schemeClr>
                </a:solidFill>
              </a:rPr>
              <a:t>o.b.v</a:t>
            </a:r>
            <a:r>
              <a:rPr lang="nl-NL" sz="2300" i="1" dirty="0">
                <a:solidFill>
                  <a:schemeClr val="bg1">
                    <a:lumMod val="65000"/>
                  </a:schemeClr>
                </a:solidFill>
              </a:rPr>
              <a:t>. technologie architectuur , Beware</a:t>
            </a:r>
          </a:p>
          <a:p>
            <a:pPr marL="0" indent="0">
              <a:lnSpc>
                <a:spcPct val="90000"/>
              </a:lnSpc>
              <a:buNone/>
              <a:defRPr sz="2800"/>
            </a:pPr>
            <a:endParaRPr b="0" dirty="0"/>
          </a:p>
        </p:txBody>
      </p:sp>
    </p:spTree>
    <p:extLst>
      <p:ext uri="{BB962C8B-B14F-4D97-AF65-F5344CB8AC3E}">
        <p14:creationId xmlns:p14="http://schemas.microsoft.com/office/powerpoint/2010/main" val="68535763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3" name="Shape 203"/>
          <p:cNvSpPr>
            <a:spLocks noGrp="1"/>
          </p:cNvSpPr>
          <p:nvPr>
            <p:ph type="title" idx="4294967295"/>
          </p:nvPr>
        </p:nvSpPr>
        <p:spPr>
          <a:xfrm>
            <a:off x="457200" y="2223055"/>
            <a:ext cx="8229601" cy="1143004"/>
          </a:xfrm>
          <a:prstGeom prst="rect">
            <a:avLst/>
          </a:prstGeom>
          <a:extLst>
            <a:ext uri="{C572A759-6A51-4108-AA02-DFA0A04FC94B}">
              <ma14:wrappingTextBoxFlag xmlns:ma14="http://schemas.microsoft.com/office/mac/drawingml/2011/main" val="1"/>
            </a:ext>
          </a:extLst>
        </p:spPr>
        <p:txBody>
          <a:bodyPr>
            <a:normAutofit/>
          </a:bodyPr>
          <a:lstStyle>
            <a:lvl1pPr>
              <a:defRPr sz="2800"/>
            </a:lvl1pPr>
          </a:lstStyle>
          <a:p>
            <a:r>
              <a:t>Rol CIO: verbinden met en in de stad</a:t>
            </a:r>
          </a:p>
        </p:txBody>
      </p:sp>
      <p:sp>
        <p:nvSpPr>
          <p:cNvPr id="204" name="Shape 204"/>
          <p:cNvSpPr/>
          <p:nvPr/>
        </p:nvSpPr>
        <p:spPr>
          <a:xfrm>
            <a:off x="-2" y="59293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defRPr>
            </a:pPr>
            <a:endParaRPr/>
          </a:p>
        </p:txBody>
      </p:sp>
      <p:pic>
        <p:nvPicPr>
          <p:cNvPr id="205" name="image11.png" descr="logo_wit.png"/>
          <p:cNvPicPr>
            <a:picLocks noChangeAspect="1"/>
          </p:cNvPicPr>
          <p:nvPr/>
        </p:nvPicPr>
        <p:blipFill>
          <a:blip r:embed="rId2">
            <a:extLst/>
          </a:blip>
          <a:stretch>
            <a:fillRect/>
          </a:stretch>
        </p:blipFill>
        <p:spPr>
          <a:xfrm>
            <a:off x="7108825" y="6197600"/>
            <a:ext cx="1323975" cy="39211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Afbeelding 4"/>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bwMode="auto">
          <a:xfrm>
            <a:off x="2276509" y="1052736"/>
            <a:ext cx="6874979" cy="563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14274" y="1061736"/>
            <a:ext cx="5788549" cy="5642223"/>
          </a:xfrm>
          <a:prstGeom prst="rect">
            <a:avLst/>
          </a:prstGeom>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hthoek 2"/>
          <p:cNvSpPr/>
          <p:nvPr/>
        </p:nvSpPr>
        <p:spPr>
          <a:xfrm>
            <a:off x="251520" y="42172"/>
            <a:ext cx="8391526" cy="1169551"/>
          </a:xfrm>
          <a:prstGeom prst="rect">
            <a:avLst/>
          </a:prstGeom>
        </p:spPr>
        <p:txBody>
          <a:bodyPr wrap="square">
            <a:spAutoFit/>
          </a:bodyPr>
          <a:lstStyle/>
          <a:p>
            <a:r>
              <a:rPr lang="nl-NL" altLang="nl-NL" sz="3500" b="1" dirty="0" smtClean="0">
                <a:solidFill>
                  <a:srgbClr val="000000"/>
                </a:solidFill>
                <a:cs typeface="Arial" charset="0"/>
              </a:rPr>
              <a:t>Vijf proefgebieden voor een slim </a:t>
            </a:r>
            <a:r>
              <a:rPr lang="nl-NL" altLang="nl-NL" sz="3500" b="1" dirty="0" err="1" smtClean="0">
                <a:solidFill>
                  <a:srgbClr val="000000"/>
                </a:solidFill>
                <a:cs typeface="Arial" charset="0"/>
              </a:rPr>
              <a:t>lichtgrid</a:t>
            </a:r>
            <a:endParaRPr lang="nl-NL" altLang="nl-NL" sz="3500" b="1" dirty="0">
              <a:solidFill>
                <a:srgbClr val="FF0000"/>
              </a:solidFill>
              <a:cs typeface="Arial" charset="0"/>
            </a:endParaRPr>
          </a:p>
          <a:p>
            <a:endParaRPr lang="nl-NL" altLang="nl-NL" sz="3500" b="1" dirty="0">
              <a:latin typeface="Arial" charset="0"/>
              <a:ea typeface="ＭＳ Ｐゴシック" pitchFamily="34" charset="-128"/>
              <a:cs typeface="Arial" charset="0"/>
            </a:endParaRPr>
          </a:p>
        </p:txBody>
      </p:sp>
      <p:cxnSp>
        <p:nvCxnSpPr>
          <p:cNvPr id="8" name="Rechte verbindingslijn 3"/>
          <p:cNvCxnSpPr>
            <a:cxnSpLocks/>
          </p:cNvCxnSpPr>
          <p:nvPr/>
        </p:nvCxnSpPr>
        <p:spPr>
          <a:xfrm flipH="1">
            <a:off x="0" y="1052736"/>
            <a:ext cx="9144000" cy="0"/>
          </a:xfrm>
          <a:prstGeom prst="line">
            <a:avLst/>
          </a:prstGeom>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22474382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http://www.aireas.com/wp-content/uploads/2014/01/JWK_7314-5-copy.jpg"/>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0" y="1229164"/>
            <a:ext cx="9144000" cy="5628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2"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 y="3913562"/>
            <a:ext cx="5923722" cy="2952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al 1"/>
          <p:cNvSpPr/>
          <p:nvPr/>
        </p:nvSpPr>
        <p:spPr>
          <a:xfrm>
            <a:off x="6242954" y="1911819"/>
            <a:ext cx="1409700" cy="1409700"/>
          </a:xfrm>
          <a:prstGeom prst="ellipse">
            <a:avLst/>
          </a:prstGeom>
          <a:noFill/>
          <a:ln w="38100">
            <a:solidFill>
              <a:srgbClr val="FFFF0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fontAlgn="base">
              <a:spcBef>
                <a:spcPct val="0"/>
              </a:spcBef>
              <a:spcAft>
                <a:spcPct val="0"/>
              </a:spcAft>
              <a:defRPr/>
            </a:pPr>
            <a:endParaRPr lang="nl-NL" sz="2400">
              <a:solidFill>
                <a:srgbClr val="FF0000"/>
              </a:solidFill>
            </a:endParaRPr>
          </a:p>
        </p:txBody>
      </p:sp>
      <p:cxnSp>
        <p:nvCxnSpPr>
          <p:cNvPr id="12" name="Rechte verbindingslijn 3"/>
          <p:cNvCxnSpPr>
            <a:cxnSpLocks/>
          </p:cNvCxnSpPr>
          <p:nvPr/>
        </p:nvCxnSpPr>
        <p:spPr>
          <a:xfrm flipH="1">
            <a:off x="0" y="1220788"/>
            <a:ext cx="9144001" cy="8376"/>
          </a:xfrm>
          <a:prstGeom prst="line">
            <a:avLst/>
          </a:prstGeom>
          <a:ln/>
        </p:spPr>
        <p:style>
          <a:lnRef idx="1">
            <a:schemeClr val="dk1"/>
          </a:lnRef>
          <a:fillRef idx="0">
            <a:schemeClr val="dk1"/>
          </a:fillRef>
          <a:effectRef idx="0">
            <a:schemeClr val="dk1"/>
          </a:effectRef>
          <a:fontRef idx="minor">
            <a:schemeClr val="tx1"/>
          </a:fontRef>
        </p:style>
      </p:cxnSp>
      <p:sp>
        <p:nvSpPr>
          <p:cNvPr id="14" name="Titel 1"/>
          <p:cNvSpPr txBox="1">
            <a:spLocks/>
          </p:cNvSpPr>
          <p:nvPr/>
        </p:nvSpPr>
        <p:spPr bwMode="auto">
          <a:xfrm>
            <a:off x="683814" y="193675"/>
            <a:ext cx="83250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103" charset="-128"/>
              </a:defRPr>
            </a:lvl1pPr>
            <a:lvl2pPr algn="ctr"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103" charset="-128"/>
              </a:defRPr>
            </a:lvl2pPr>
            <a:lvl3pPr algn="ctr"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103" charset="-128"/>
              </a:defRPr>
            </a:lvl3pPr>
            <a:lvl4pPr algn="ctr"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103" charset="-128"/>
              </a:defRPr>
            </a:lvl4pPr>
            <a:lvl5pPr algn="ctr"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103" charset="-128"/>
              </a:defRPr>
            </a:lvl5pPr>
            <a:lvl6pPr marL="457200" algn="ctr" rtl="0" fontAlgn="base">
              <a:spcBef>
                <a:spcPct val="0"/>
              </a:spcBef>
              <a:spcAft>
                <a:spcPct val="0"/>
              </a:spcAft>
              <a:defRPr sz="4400">
                <a:solidFill>
                  <a:schemeClr val="tx1"/>
                </a:solidFill>
                <a:latin typeface="Calibri" pitchFamily="-65" charset="0"/>
                <a:ea typeface="ＭＳ Ｐゴシック" pitchFamily="-65" charset="-128"/>
              </a:defRPr>
            </a:lvl6pPr>
            <a:lvl7pPr marL="914400" algn="ctr" rtl="0" fontAlgn="base">
              <a:spcBef>
                <a:spcPct val="0"/>
              </a:spcBef>
              <a:spcAft>
                <a:spcPct val="0"/>
              </a:spcAft>
              <a:defRPr sz="4400">
                <a:solidFill>
                  <a:schemeClr val="tx1"/>
                </a:solidFill>
                <a:latin typeface="Calibri" pitchFamily="-65" charset="0"/>
                <a:ea typeface="ＭＳ Ｐゴシック" pitchFamily="-65" charset="-128"/>
              </a:defRPr>
            </a:lvl7pPr>
            <a:lvl8pPr marL="1371600" algn="ctr" rtl="0" fontAlgn="base">
              <a:spcBef>
                <a:spcPct val="0"/>
              </a:spcBef>
              <a:spcAft>
                <a:spcPct val="0"/>
              </a:spcAft>
              <a:defRPr sz="4400">
                <a:solidFill>
                  <a:schemeClr val="tx1"/>
                </a:solidFill>
                <a:latin typeface="Calibri" pitchFamily="-65" charset="0"/>
                <a:ea typeface="ＭＳ Ｐゴシック" pitchFamily="-65" charset="-128"/>
              </a:defRPr>
            </a:lvl8pPr>
            <a:lvl9pPr marL="1828800" algn="ctr" rtl="0" fontAlgn="base">
              <a:spcBef>
                <a:spcPct val="0"/>
              </a:spcBef>
              <a:spcAft>
                <a:spcPct val="0"/>
              </a:spcAft>
              <a:defRPr sz="4400">
                <a:solidFill>
                  <a:schemeClr val="tx1"/>
                </a:solidFill>
                <a:latin typeface="Calibri" pitchFamily="-65" charset="0"/>
                <a:ea typeface="ＭＳ Ｐゴシック" pitchFamily="-65" charset="-128"/>
              </a:defRPr>
            </a:lvl9pPr>
          </a:lstStyle>
          <a:p>
            <a:pPr algn="l"/>
            <a:r>
              <a:rPr lang="nl-NL" sz="4000" b="1" dirty="0"/>
              <a:t>AIREAS: </a:t>
            </a:r>
            <a:r>
              <a:rPr lang="nl-NL" sz="4000" b="1" dirty="0" smtClean="0"/>
              <a:t>Eindhoven luchtkwaliteit</a:t>
            </a:r>
            <a:endParaRPr lang="nl-NL" sz="4000" b="1" dirty="0"/>
          </a:p>
        </p:txBody>
      </p:sp>
    </p:spTree>
    <p:extLst>
      <p:ext uri="{BB962C8B-B14F-4D97-AF65-F5344CB8AC3E}">
        <p14:creationId xmlns:p14="http://schemas.microsoft.com/office/powerpoint/2010/main" val="283886118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kstvak 7"/>
          <p:cNvSpPr txBox="1"/>
          <p:nvPr/>
        </p:nvSpPr>
        <p:spPr>
          <a:xfrm>
            <a:off x="5376333" y="676421"/>
            <a:ext cx="3531316" cy="3262432"/>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nl-NL" sz="3900" b="1" i="0" u="none" strike="noStrike" kern="0" cap="none" spc="0" normalizeH="0" baseline="0" noProof="0" dirty="0">
                <a:ln>
                  <a:noFill/>
                </a:ln>
                <a:solidFill>
                  <a:prstClr val="black"/>
                </a:solidFill>
                <a:effectLst/>
                <a:uLnTx/>
                <a:uFillTx/>
                <a:latin typeface="+mj-lt"/>
              </a:rPr>
              <a:t>Eindhoven</a:t>
            </a:r>
            <a:br>
              <a:rPr kumimoji="0" lang="nl-NL" sz="3900" b="1" i="0" u="none" strike="noStrike" kern="0" cap="none" spc="0" normalizeH="0" baseline="0" noProof="0" dirty="0">
                <a:ln>
                  <a:noFill/>
                </a:ln>
                <a:solidFill>
                  <a:prstClr val="black"/>
                </a:solidFill>
                <a:effectLst/>
                <a:uLnTx/>
                <a:uFillTx/>
                <a:latin typeface="+mj-lt"/>
              </a:rPr>
            </a:br>
            <a:r>
              <a:rPr kumimoji="0" lang="nl-NL" sz="3900" b="1" i="0" u="none" strike="noStrike" kern="0" cap="none" spc="0" normalizeH="0" baseline="0" noProof="0" dirty="0" err="1">
                <a:ln>
                  <a:noFill/>
                </a:ln>
                <a:solidFill>
                  <a:prstClr val="black"/>
                </a:solidFill>
                <a:effectLst/>
                <a:uLnTx/>
                <a:uFillTx/>
                <a:latin typeface="+mj-lt"/>
              </a:rPr>
              <a:t>Citybeacons</a:t>
            </a:r>
            <a:r>
              <a:rPr kumimoji="0" lang="nl-NL" sz="3900" b="1" i="0" u="none" strike="noStrike" kern="0" cap="none" spc="0" normalizeH="0" baseline="0" noProof="0" dirty="0">
                <a:ln>
                  <a:noFill/>
                </a:ln>
                <a:solidFill>
                  <a:prstClr val="black"/>
                </a:solidFill>
                <a:effectLst/>
                <a:uLnTx/>
                <a:uFillTx/>
                <a:latin typeface="+mj-lt"/>
              </a:rPr>
              <a:t/>
            </a:r>
            <a:br>
              <a:rPr kumimoji="0" lang="nl-NL" sz="3900" b="1" i="0" u="none" strike="noStrike" kern="0" cap="none" spc="0" normalizeH="0" baseline="0" noProof="0" dirty="0">
                <a:ln>
                  <a:noFill/>
                </a:ln>
                <a:solidFill>
                  <a:prstClr val="black"/>
                </a:solidFill>
                <a:effectLst/>
                <a:uLnTx/>
                <a:uFillTx/>
                <a:latin typeface="+mj-lt"/>
              </a:rPr>
            </a:br>
            <a:r>
              <a:rPr kumimoji="0" lang="nl-NL" sz="1600" i="0" u="none" strike="noStrike" kern="0" cap="none" spc="0" normalizeH="0" baseline="0" noProof="0" dirty="0">
                <a:ln>
                  <a:noFill/>
                </a:ln>
                <a:solidFill>
                  <a:prstClr val="black"/>
                </a:solidFill>
                <a:effectLst/>
                <a:uLnTx/>
                <a:uFillTx/>
                <a:latin typeface="+mj-lt"/>
              </a:rPr>
              <a:t/>
            </a:r>
            <a:br>
              <a:rPr kumimoji="0" lang="nl-NL" sz="1600" i="0" u="none" strike="noStrike" kern="0" cap="none" spc="0" normalizeH="0" baseline="0" noProof="0" dirty="0">
                <a:ln>
                  <a:noFill/>
                </a:ln>
                <a:solidFill>
                  <a:prstClr val="black"/>
                </a:solidFill>
                <a:effectLst/>
                <a:uLnTx/>
                <a:uFillTx/>
                <a:latin typeface="+mj-lt"/>
              </a:rPr>
            </a:br>
            <a:r>
              <a:rPr lang="nl-NL" sz="2800" kern="0" dirty="0" smtClean="0">
                <a:solidFill>
                  <a:prstClr val="black"/>
                </a:solidFill>
                <a:latin typeface="+mj-lt"/>
              </a:rPr>
              <a:t>Innovatieve informatiezuilen in de binnenstad + data-infrastructuur</a:t>
            </a:r>
            <a:endParaRPr kumimoji="0" lang="nl-NL" sz="3900" i="0" u="none" strike="noStrike" kern="0" cap="none" spc="0" normalizeH="0" baseline="0" noProof="0" dirty="0">
              <a:ln>
                <a:noFill/>
              </a:ln>
              <a:solidFill>
                <a:prstClr val="black"/>
              </a:solidFill>
              <a:effectLst/>
              <a:uLnTx/>
              <a:uFillTx/>
              <a:latin typeface="+mj-lt"/>
            </a:endParaRPr>
          </a:p>
        </p:txBody>
      </p:sp>
      <p:pic>
        <p:nvPicPr>
          <p:cNvPr id="9" name="Picture 2" descr="https://pbs.twimg.com/media/Cw_2OdKWEAEnWS5.jpg:large"/>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11784"/>
            <a:ext cx="5181600" cy="6869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435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 name="image7.png"/>
          <p:cNvPicPr>
            <a:picLocks noChangeAspect="1"/>
          </p:cNvPicPr>
          <p:nvPr/>
        </p:nvPicPr>
        <p:blipFill>
          <a:blip r:embed="rId2">
            <a:extLst/>
          </a:blip>
          <a:stretch>
            <a:fillRect/>
          </a:stretch>
        </p:blipFill>
        <p:spPr>
          <a:xfrm>
            <a:off x="520700" y="1149350"/>
            <a:ext cx="8102600" cy="45593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Afbeelding 5"/>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9244" y="1220788"/>
            <a:ext cx="4427584" cy="3082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Afbeelding 7"/>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4454023" y="1229164"/>
            <a:ext cx="4716416" cy="3311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3" name="Afbeelding 8"/>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0" y="4262225"/>
            <a:ext cx="4436828" cy="27877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Afbeelding 10"/>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4452729" y="4262225"/>
            <a:ext cx="4717709" cy="3538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Rechte verbindingslijn 3"/>
          <p:cNvCxnSpPr>
            <a:cxnSpLocks/>
          </p:cNvCxnSpPr>
          <p:nvPr/>
        </p:nvCxnSpPr>
        <p:spPr>
          <a:xfrm flipH="1">
            <a:off x="0" y="1220788"/>
            <a:ext cx="9144001" cy="8376"/>
          </a:xfrm>
          <a:prstGeom prst="line">
            <a:avLst/>
          </a:prstGeom>
          <a:ln/>
        </p:spPr>
        <p:style>
          <a:lnRef idx="1">
            <a:schemeClr val="dk1"/>
          </a:lnRef>
          <a:fillRef idx="0">
            <a:schemeClr val="dk1"/>
          </a:fillRef>
          <a:effectRef idx="0">
            <a:schemeClr val="dk1"/>
          </a:effectRef>
          <a:fontRef idx="minor">
            <a:schemeClr val="tx1"/>
          </a:fontRef>
        </p:style>
      </p:cxnSp>
      <p:sp>
        <p:nvSpPr>
          <p:cNvPr id="13" name="Titel 1"/>
          <p:cNvSpPr txBox="1">
            <a:spLocks/>
          </p:cNvSpPr>
          <p:nvPr/>
        </p:nvSpPr>
        <p:spPr bwMode="auto">
          <a:xfrm>
            <a:off x="683813" y="193675"/>
            <a:ext cx="7744569"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103" charset="-128"/>
              </a:defRPr>
            </a:lvl1pPr>
            <a:lvl2pPr algn="ctr"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103" charset="-128"/>
              </a:defRPr>
            </a:lvl2pPr>
            <a:lvl3pPr algn="ctr"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103" charset="-128"/>
              </a:defRPr>
            </a:lvl3pPr>
            <a:lvl4pPr algn="ctr"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103" charset="-128"/>
              </a:defRPr>
            </a:lvl4pPr>
            <a:lvl5pPr algn="ctr" rtl="0" eaLnBrk="0" fontAlgn="base" hangingPunct="0">
              <a:spcBef>
                <a:spcPct val="0"/>
              </a:spcBef>
              <a:spcAft>
                <a:spcPct val="0"/>
              </a:spcAft>
              <a:defRPr sz="4400">
                <a:solidFill>
                  <a:schemeClr val="tx1"/>
                </a:solidFill>
                <a:latin typeface="Calibri" pitchFamily="-65" charset="0"/>
                <a:ea typeface="ＭＳ Ｐゴシック" pitchFamily="-65" charset="-128"/>
                <a:cs typeface="ＭＳ Ｐゴシック" pitchFamily="-103" charset="-128"/>
              </a:defRPr>
            </a:lvl5pPr>
            <a:lvl6pPr marL="457200" algn="ctr" rtl="0" fontAlgn="base">
              <a:spcBef>
                <a:spcPct val="0"/>
              </a:spcBef>
              <a:spcAft>
                <a:spcPct val="0"/>
              </a:spcAft>
              <a:defRPr sz="4400">
                <a:solidFill>
                  <a:schemeClr val="tx1"/>
                </a:solidFill>
                <a:latin typeface="Calibri" pitchFamily="-65" charset="0"/>
                <a:ea typeface="ＭＳ Ｐゴシック" pitchFamily="-65" charset="-128"/>
              </a:defRPr>
            </a:lvl6pPr>
            <a:lvl7pPr marL="914400" algn="ctr" rtl="0" fontAlgn="base">
              <a:spcBef>
                <a:spcPct val="0"/>
              </a:spcBef>
              <a:spcAft>
                <a:spcPct val="0"/>
              </a:spcAft>
              <a:defRPr sz="4400">
                <a:solidFill>
                  <a:schemeClr val="tx1"/>
                </a:solidFill>
                <a:latin typeface="Calibri" pitchFamily="-65" charset="0"/>
                <a:ea typeface="ＭＳ Ｐゴシック" pitchFamily="-65" charset="-128"/>
              </a:defRPr>
            </a:lvl7pPr>
            <a:lvl8pPr marL="1371600" algn="ctr" rtl="0" fontAlgn="base">
              <a:spcBef>
                <a:spcPct val="0"/>
              </a:spcBef>
              <a:spcAft>
                <a:spcPct val="0"/>
              </a:spcAft>
              <a:defRPr sz="4400">
                <a:solidFill>
                  <a:schemeClr val="tx1"/>
                </a:solidFill>
                <a:latin typeface="Calibri" pitchFamily="-65" charset="0"/>
                <a:ea typeface="ＭＳ Ｐゴシック" pitchFamily="-65" charset="-128"/>
              </a:defRPr>
            </a:lvl8pPr>
            <a:lvl9pPr marL="1828800" algn="ctr" rtl="0" fontAlgn="base">
              <a:spcBef>
                <a:spcPct val="0"/>
              </a:spcBef>
              <a:spcAft>
                <a:spcPct val="0"/>
              </a:spcAft>
              <a:defRPr sz="4400">
                <a:solidFill>
                  <a:schemeClr val="tx1"/>
                </a:solidFill>
                <a:latin typeface="Calibri" pitchFamily="-65" charset="0"/>
                <a:ea typeface="ＭＳ Ｐゴシック" pitchFamily="-65" charset="-128"/>
              </a:defRPr>
            </a:lvl9pPr>
          </a:lstStyle>
          <a:p>
            <a:pPr algn="l"/>
            <a:r>
              <a:rPr lang="en-US" sz="4000" b="1" dirty="0" err="1" smtClean="0"/>
              <a:t>Spelregels</a:t>
            </a:r>
            <a:r>
              <a:rPr lang="en-US" sz="4000" b="1" dirty="0" smtClean="0"/>
              <a:t> data &amp; infra </a:t>
            </a:r>
            <a:r>
              <a:rPr lang="en-US" sz="4000" b="1" dirty="0" err="1" smtClean="0"/>
              <a:t>gebruik</a:t>
            </a:r>
            <a:r>
              <a:rPr lang="en-US" sz="4000" b="1" dirty="0" smtClean="0"/>
              <a:t>..?</a:t>
            </a:r>
            <a:endParaRPr lang="en-US" sz="4000" b="1" dirty="0"/>
          </a:p>
        </p:txBody>
      </p:sp>
      <p:pic>
        <p:nvPicPr>
          <p:cNvPr id="9" name="Picture 2" descr="https://pbs.twimg.com/media/Cw_2OdKWEAEnWS5.jpg:large"/>
          <p:cNvPicPr>
            <a:picLocks noChangeAspect="1" noChangeArrowheads="1"/>
          </p:cNvPicPr>
          <p:nvPr/>
        </p:nvPicPr>
        <p:blipFill rotWithShape="1">
          <a:blip r:embed="rId6" cstate="screen">
            <a:extLst>
              <a:ext uri="{28A0092B-C50C-407E-A947-70E740481C1C}">
                <a14:useLocalDpi xmlns:a14="http://schemas.microsoft.com/office/drawing/2010/main"/>
              </a:ext>
            </a:extLst>
          </a:blip>
          <a:srcRect/>
          <a:stretch/>
        </p:blipFill>
        <p:spPr bwMode="auto">
          <a:xfrm>
            <a:off x="0" y="4262225"/>
            <a:ext cx="4436828" cy="3538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29518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 name="Shape 207"/>
          <p:cNvSpPr>
            <a:spLocks noGrp="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a:bodyPr>
          <a:lstStyle/>
          <a:p>
            <a:r>
              <a:t>Data &amp; IoT beleid in de stad</a:t>
            </a:r>
          </a:p>
        </p:txBody>
      </p:sp>
      <p:sp>
        <p:nvSpPr>
          <p:cNvPr id="208" name="Shape 208"/>
          <p:cNvSpPr>
            <a:spLocks noGrp="1"/>
          </p:cNvSpPr>
          <p:nvPr>
            <p:ph type="body" idx="4294967295"/>
          </p:nvPr>
        </p:nvSpPr>
        <p:spPr>
          <a:xfrm>
            <a:off x="457199" y="1402053"/>
            <a:ext cx="8229601" cy="4525967"/>
          </a:xfrm>
          <a:prstGeom prst="rect">
            <a:avLst/>
          </a:prstGeom>
          <a:extLst>
            <a:ext uri="{C572A759-6A51-4108-AA02-DFA0A04FC94B}">
              <ma14:wrappingTextBoxFlag xmlns:ma14="http://schemas.microsoft.com/office/mac/drawingml/2011/main" val="1"/>
            </a:ext>
          </a:extLst>
        </p:spPr>
        <p:txBody>
          <a:bodyPr>
            <a:normAutofit/>
          </a:bodyPr>
          <a:lstStyle/>
          <a:p>
            <a:pPr marL="0" indent="0" defTabSz="905255">
              <a:lnSpc>
                <a:spcPct val="80000"/>
              </a:lnSpc>
              <a:spcBef>
                <a:spcPts val="1100"/>
              </a:spcBef>
              <a:buSzTx/>
              <a:buNone/>
              <a:defRPr sz="2400"/>
            </a:pPr>
            <a:r>
              <a:t>Spelregels digitale infrastructuur Amsterdam &amp; Eindhoven </a:t>
            </a:r>
          </a:p>
          <a:p>
            <a:pPr marL="0" indent="0" defTabSz="905255">
              <a:lnSpc>
                <a:spcPct val="80000"/>
              </a:lnSpc>
              <a:spcBef>
                <a:spcPts val="1100"/>
              </a:spcBef>
              <a:buFontTx/>
              <a:buAutoNum type="arabicPeriod"/>
              <a:defRPr sz="2400"/>
            </a:pPr>
            <a:r>
              <a:t>Draagt bij aan leefbare, gezonde, veilige &amp; inclusieve stad en is voor alle partijen in de stad</a:t>
            </a:r>
          </a:p>
          <a:p>
            <a:pPr marL="0" indent="0" defTabSz="905255">
              <a:lnSpc>
                <a:spcPct val="80000"/>
              </a:lnSpc>
              <a:spcBef>
                <a:spcPts val="1100"/>
              </a:spcBef>
              <a:buFontTx/>
              <a:buAutoNum type="arabicPeriod"/>
              <a:defRPr sz="2400"/>
            </a:pPr>
            <a:r>
              <a:t>Is goed beschikbaar, toegankelijk, toekomstvast &amp; veilig</a:t>
            </a:r>
          </a:p>
          <a:p>
            <a:pPr marL="0" indent="0" defTabSz="905255">
              <a:lnSpc>
                <a:spcPct val="80000"/>
              </a:lnSpc>
              <a:spcBef>
                <a:spcPts val="1100"/>
              </a:spcBef>
              <a:buFontTx/>
              <a:buAutoNum type="arabicPeriod"/>
              <a:defRPr sz="2400"/>
            </a:pPr>
            <a:r>
              <a:t>Kent open interfaces, open protocollen &amp; open standaarden. Transparantie &amp; controle voor de bewoners is geborgd</a:t>
            </a:r>
          </a:p>
          <a:p>
            <a:pPr marL="0" indent="0" defTabSz="905255">
              <a:lnSpc>
                <a:spcPct val="80000"/>
              </a:lnSpc>
              <a:spcBef>
                <a:spcPts val="1100"/>
              </a:spcBef>
              <a:buFontTx/>
              <a:buAutoNum type="arabicPeriod"/>
              <a:defRPr sz="2400"/>
            </a:pPr>
            <a:r>
              <a:t>Stelt data open, met respect voor privacy &amp; veiligheid. De data over de bewoner is van de bewoner, de data verzameld in en over de publieke ruimte is publiek goed</a:t>
            </a:r>
          </a:p>
          <a:p>
            <a:pPr marL="0" indent="0" defTabSz="905255">
              <a:lnSpc>
                <a:spcPct val="80000"/>
              </a:lnSpc>
              <a:spcBef>
                <a:spcPts val="1100"/>
              </a:spcBef>
              <a:buSzTx/>
              <a:buNone/>
              <a:defRPr sz="1300"/>
            </a:pPr>
            <a:r>
              <a:t>Brief Wethouders Ollongren (Amsterdam) en Depla (Eindhoven) van 20 februari 2017</a:t>
            </a:r>
          </a:p>
        </p:txBody>
      </p:sp>
      <p:sp>
        <p:nvSpPr>
          <p:cNvPr id="209" name="Shape 209"/>
          <p:cNvSpPr/>
          <p:nvPr/>
        </p:nvSpPr>
        <p:spPr>
          <a:xfrm>
            <a:off x="-2" y="59293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defRPr>
            </a:pPr>
            <a:endParaRPr/>
          </a:p>
        </p:txBody>
      </p:sp>
      <p:pic>
        <p:nvPicPr>
          <p:cNvPr id="210" name="image11.png" descr="logo_wit.png"/>
          <p:cNvPicPr>
            <a:picLocks noChangeAspect="1"/>
          </p:cNvPicPr>
          <p:nvPr/>
        </p:nvPicPr>
        <p:blipFill>
          <a:blip r:embed="rId2">
            <a:extLst/>
          </a:blip>
          <a:stretch>
            <a:fillRect/>
          </a:stretch>
        </p:blipFill>
        <p:spPr>
          <a:xfrm>
            <a:off x="7108825" y="6197600"/>
            <a:ext cx="1323975" cy="392115"/>
          </a:xfrm>
          <a:prstGeom prst="rect">
            <a:avLst/>
          </a:prstGeom>
          <a:ln w="12700">
            <a:miter lim="400000"/>
          </a:ln>
        </p:spPr>
      </p:pic>
      <p:sp>
        <p:nvSpPr>
          <p:cNvPr id="211" name="Shape 211"/>
          <p:cNvSpPr/>
          <p:nvPr/>
        </p:nvSpPr>
        <p:spPr>
          <a:xfrm>
            <a:off x="152398" y="60817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defRPr>
            </a:pPr>
            <a:endParaRPr/>
          </a:p>
        </p:txBody>
      </p:sp>
      <p:pic>
        <p:nvPicPr>
          <p:cNvPr id="212" name="image11.png" descr="logo_wit.png"/>
          <p:cNvPicPr>
            <a:picLocks noChangeAspect="1"/>
          </p:cNvPicPr>
          <p:nvPr/>
        </p:nvPicPr>
        <p:blipFill>
          <a:blip r:embed="rId2">
            <a:extLst/>
          </a:blip>
          <a:stretch>
            <a:fillRect/>
          </a:stretch>
        </p:blipFill>
        <p:spPr>
          <a:xfrm>
            <a:off x="7261225" y="6350000"/>
            <a:ext cx="1323975" cy="39211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4" name="image16.png"/>
          <p:cNvPicPr>
            <a:picLocks noChangeAspect="1"/>
          </p:cNvPicPr>
          <p:nvPr/>
        </p:nvPicPr>
        <p:blipFill>
          <a:blip r:embed="rId2">
            <a:extLst/>
          </a:blip>
          <a:stretch>
            <a:fillRect/>
          </a:stretch>
        </p:blipFill>
        <p:spPr>
          <a:xfrm>
            <a:off x="0" y="0"/>
            <a:ext cx="4149725" cy="5872163"/>
          </a:xfrm>
          <a:prstGeom prst="rect">
            <a:avLst/>
          </a:prstGeom>
          <a:ln w="12700">
            <a:miter lim="400000"/>
          </a:ln>
        </p:spPr>
      </p:pic>
      <p:sp>
        <p:nvSpPr>
          <p:cNvPr id="215" name="Shape 215"/>
          <p:cNvSpPr/>
          <p:nvPr/>
        </p:nvSpPr>
        <p:spPr>
          <a:xfrm>
            <a:off x="-2" y="59293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latin typeface="Tw Cen MT"/>
                <a:ea typeface="Tw Cen MT"/>
                <a:cs typeface="Tw Cen MT"/>
                <a:sym typeface="Tw Cen MT"/>
              </a:defRPr>
            </a:pPr>
            <a:endParaRPr/>
          </a:p>
        </p:txBody>
      </p:sp>
      <p:pic>
        <p:nvPicPr>
          <p:cNvPr id="216" name="image11.png" descr="logo_wit.png"/>
          <p:cNvPicPr>
            <a:picLocks noChangeAspect="1"/>
          </p:cNvPicPr>
          <p:nvPr/>
        </p:nvPicPr>
        <p:blipFill>
          <a:blip r:embed="rId3">
            <a:extLst/>
          </a:blip>
          <a:stretch>
            <a:fillRect/>
          </a:stretch>
        </p:blipFill>
        <p:spPr>
          <a:xfrm>
            <a:off x="7108825" y="6197600"/>
            <a:ext cx="1323975" cy="392115"/>
          </a:xfrm>
          <a:prstGeom prst="rect">
            <a:avLst/>
          </a:prstGeom>
          <a:ln w="12700">
            <a:miter lim="400000"/>
          </a:ln>
        </p:spPr>
      </p:pic>
      <p:sp>
        <p:nvSpPr>
          <p:cNvPr id="217" name="Shape 217"/>
          <p:cNvSpPr/>
          <p:nvPr/>
        </p:nvSpPr>
        <p:spPr>
          <a:xfrm>
            <a:off x="5240337" y="1936749"/>
            <a:ext cx="3370265" cy="10566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lvl1pPr defTabSz="914400">
              <a:defRPr sz="1800">
                <a:latin typeface="Tw Cen MT"/>
                <a:ea typeface="Tw Cen MT"/>
                <a:cs typeface="Tw Cen MT"/>
                <a:sym typeface="Tw Cen MT"/>
              </a:defRPr>
            </a:lvl1pPr>
          </a:lstStyle>
          <a:p>
            <a:r>
              <a:t>Meer info: RIB’s “Openbaarheid van data uit de openbare ruimte” (2015) en “Spelregels Digitale Stad” (2017)</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 name="Shape 219"/>
          <p:cNvSpPr/>
          <p:nvPr/>
        </p:nvSpPr>
        <p:spPr>
          <a:xfrm>
            <a:off x="-2" y="59293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latin typeface="Tw Cen MT"/>
                <a:ea typeface="Tw Cen MT"/>
                <a:cs typeface="Tw Cen MT"/>
                <a:sym typeface="Tw Cen MT"/>
              </a:defRPr>
            </a:pPr>
            <a:endParaRPr/>
          </a:p>
        </p:txBody>
      </p:sp>
      <p:pic>
        <p:nvPicPr>
          <p:cNvPr id="220" name="image11.png" descr="logo_wit.png"/>
          <p:cNvPicPr>
            <a:picLocks noChangeAspect="1"/>
          </p:cNvPicPr>
          <p:nvPr/>
        </p:nvPicPr>
        <p:blipFill>
          <a:blip r:embed="rId2">
            <a:extLst/>
          </a:blip>
          <a:stretch>
            <a:fillRect/>
          </a:stretch>
        </p:blipFill>
        <p:spPr>
          <a:xfrm>
            <a:off x="7108825" y="6197600"/>
            <a:ext cx="1323975" cy="392115"/>
          </a:xfrm>
          <a:prstGeom prst="rect">
            <a:avLst/>
          </a:prstGeom>
          <a:ln w="12700">
            <a:miter lim="400000"/>
          </a:ln>
        </p:spPr>
      </p:pic>
      <p:grpSp>
        <p:nvGrpSpPr>
          <p:cNvPr id="226" name="Group 226"/>
          <p:cNvGrpSpPr/>
          <p:nvPr/>
        </p:nvGrpSpPr>
        <p:grpSpPr>
          <a:xfrm>
            <a:off x="5503860" y="3856037"/>
            <a:ext cx="2139956" cy="1947340"/>
            <a:chOff x="-2" y="0"/>
            <a:chExt cx="2139955" cy="1947339"/>
          </a:xfrm>
        </p:grpSpPr>
        <p:grpSp>
          <p:nvGrpSpPr>
            <p:cNvPr id="223" name="Group 223"/>
            <p:cNvGrpSpPr/>
            <p:nvPr/>
          </p:nvGrpSpPr>
          <p:grpSpPr>
            <a:xfrm>
              <a:off x="-3" y="0"/>
              <a:ext cx="2139957" cy="1947340"/>
              <a:chOff x="0" y="0"/>
              <a:chExt cx="2139955" cy="1947339"/>
            </a:xfrm>
          </p:grpSpPr>
          <p:sp>
            <p:nvSpPr>
              <p:cNvPr id="221" name="Shape 221"/>
              <p:cNvSpPr/>
              <p:nvPr/>
            </p:nvSpPr>
            <p:spPr>
              <a:xfrm>
                <a:off x="328611" y="-1"/>
                <a:ext cx="1811344" cy="1738317"/>
              </a:xfrm>
              <a:prstGeom prst="rect">
                <a:avLst/>
              </a:prstGeom>
              <a:solidFill>
                <a:srgbClr val="FFFFFF"/>
              </a:solidFill>
              <a:ln w="19050" cap="flat">
                <a:solidFill>
                  <a:srgbClr val="FF0000"/>
                </a:solidFill>
                <a:prstDash val="solid"/>
                <a:round/>
              </a:ln>
              <a:effectLst/>
            </p:spPr>
            <p:txBody>
              <a:bodyPr wrap="square" lIns="45718" tIns="45718" rIns="45718" bIns="45718" numCol="1" anchor="ctr">
                <a:noAutofit/>
              </a:bodyPr>
              <a:lstStyle/>
              <a:p>
                <a:pPr algn="ctr" defTabSz="914400">
                  <a:defRPr sz="1800">
                    <a:solidFill>
                      <a:srgbClr val="FFFFFF"/>
                    </a:solidFill>
                    <a:latin typeface="Tw Cen MT"/>
                    <a:ea typeface="Tw Cen MT"/>
                    <a:cs typeface="Tw Cen MT"/>
                    <a:sym typeface="Tw Cen MT"/>
                  </a:defRPr>
                </a:pPr>
                <a:endParaRPr/>
              </a:p>
            </p:txBody>
          </p:sp>
          <p:sp>
            <p:nvSpPr>
              <p:cNvPr id="222" name="Shape 222"/>
              <p:cNvSpPr/>
              <p:nvPr/>
            </p:nvSpPr>
            <p:spPr>
              <a:xfrm>
                <a:off x="-1" y="852603"/>
                <a:ext cx="833553" cy="1094737"/>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914400">
                  <a:defRPr sz="7200" b="1">
                    <a:solidFill>
                      <a:srgbClr val="FF0000"/>
                    </a:solidFill>
                    <a:latin typeface="Tw Cen MT"/>
                    <a:ea typeface="Tw Cen MT"/>
                    <a:cs typeface="Tw Cen MT"/>
                    <a:sym typeface="Tw Cen MT"/>
                  </a:defRPr>
                </a:lvl1pPr>
              </a:lstStyle>
              <a:p>
                <a:r>
                  <a:t>7</a:t>
                </a:r>
              </a:p>
            </p:txBody>
          </p:sp>
        </p:grpSp>
        <p:sp>
          <p:nvSpPr>
            <p:cNvPr id="224" name="Shape 224"/>
            <p:cNvSpPr/>
            <p:nvPr/>
          </p:nvSpPr>
          <p:spPr>
            <a:xfrm>
              <a:off x="476249" y="1222375"/>
              <a:ext cx="1663703" cy="548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ctr" defTabSz="914400">
                <a:lnSpc>
                  <a:spcPts val="1800"/>
                </a:lnSpc>
                <a:defRPr sz="1600" b="1"/>
              </a:pPr>
              <a:r>
                <a:t>Accept social </a:t>
              </a:r>
              <a:br/>
              <a:r>
                <a:t>responsibility</a:t>
              </a:r>
            </a:p>
          </p:txBody>
        </p:sp>
        <p:pic>
          <p:nvPicPr>
            <p:cNvPr id="225" name="image17.png"/>
            <p:cNvPicPr>
              <a:picLocks noChangeAspect="1"/>
            </p:cNvPicPr>
            <p:nvPr/>
          </p:nvPicPr>
          <p:blipFill>
            <a:blip r:embed="rId3">
              <a:extLst/>
            </a:blip>
            <a:stretch>
              <a:fillRect/>
            </a:stretch>
          </p:blipFill>
          <p:spPr>
            <a:xfrm>
              <a:off x="847130" y="165345"/>
              <a:ext cx="1075552" cy="1079738"/>
            </a:xfrm>
            <a:prstGeom prst="rect">
              <a:avLst/>
            </a:prstGeom>
            <a:ln w="12700" cap="flat">
              <a:noFill/>
              <a:miter lim="400000"/>
            </a:ln>
            <a:effectLst/>
          </p:spPr>
        </p:pic>
      </p:grpSp>
      <p:grpSp>
        <p:nvGrpSpPr>
          <p:cNvPr id="232" name="Group 232"/>
          <p:cNvGrpSpPr/>
          <p:nvPr/>
        </p:nvGrpSpPr>
        <p:grpSpPr>
          <a:xfrm>
            <a:off x="4645021" y="1373187"/>
            <a:ext cx="2173714" cy="1947340"/>
            <a:chOff x="-1" y="0"/>
            <a:chExt cx="2173712" cy="1947339"/>
          </a:xfrm>
        </p:grpSpPr>
        <p:grpSp>
          <p:nvGrpSpPr>
            <p:cNvPr id="229" name="Group 229"/>
            <p:cNvGrpSpPr/>
            <p:nvPr/>
          </p:nvGrpSpPr>
          <p:grpSpPr>
            <a:xfrm>
              <a:off x="-3" y="0"/>
              <a:ext cx="2139958" cy="1947340"/>
              <a:chOff x="0" y="0"/>
              <a:chExt cx="2139956" cy="1947339"/>
            </a:xfrm>
          </p:grpSpPr>
          <p:sp>
            <p:nvSpPr>
              <p:cNvPr id="227" name="Shape 227"/>
              <p:cNvSpPr/>
              <p:nvPr/>
            </p:nvSpPr>
            <p:spPr>
              <a:xfrm>
                <a:off x="328612" y="-1"/>
                <a:ext cx="1811344" cy="1738317"/>
              </a:xfrm>
              <a:prstGeom prst="rect">
                <a:avLst/>
              </a:prstGeom>
              <a:solidFill>
                <a:srgbClr val="FFFFFF"/>
              </a:solidFill>
              <a:ln w="19050" cap="flat">
                <a:solidFill>
                  <a:srgbClr val="FF0000"/>
                </a:solidFill>
                <a:prstDash val="solid"/>
                <a:round/>
              </a:ln>
              <a:effectLst/>
            </p:spPr>
            <p:txBody>
              <a:bodyPr wrap="square" lIns="45718" tIns="45718" rIns="45718" bIns="45718" numCol="1" anchor="ctr">
                <a:noAutofit/>
              </a:bodyPr>
              <a:lstStyle/>
              <a:p>
                <a:pPr algn="ctr" defTabSz="914400">
                  <a:defRPr sz="1800">
                    <a:solidFill>
                      <a:srgbClr val="FFFFFF"/>
                    </a:solidFill>
                    <a:latin typeface="Tw Cen MT"/>
                    <a:ea typeface="Tw Cen MT"/>
                    <a:cs typeface="Tw Cen MT"/>
                    <a:sym typeface="Tw Cen MT"/>
                  </a:defRPr>
                </a:pPr>
                <a:endParaRPr/>
              </a:p>
            </p:txBody>
          </p:sp>
          <p:sp>
            <p:nvSpPr>
              <p:cNvPr id="228" name="Shape 228"/>
              <p:cNvSpPr/>
              <p:nvPr/>
            </p:nvSpPr>
            <p:spPr>
              <a:xfrm>
                <a:off x="-1" y="852603"/>
                <a:ext cx="833445" cy="1094737"/>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914400">
                  <a:defRPr sz="7200" b="1">
                    <a:solidFill>
                      <a:srgbClr val="FF0000"/>
                    </a:solidFill>
                    <a:latin typeface="Tw Cen MT"/>
                    <a:ea typeface="Tw Cen MT"/>
                    <a:cs typeface="Tw Cen MT"/>
                    <a:sym typeface="Tw Cen MT"/>
                  </a:defRPr>
                </a:lvl1pPr>
              </a:lstStyle>
              <a:p>
                <a:r>
                  <a:t>3</a:t>
                </a:r>
              </a:p>
            </p:txBody>
          </p:sp>
        </p:grpSp>
        <p:pic>
          <p:nvPicPr>
            <p:cNvPr id="230" name="image18.png"/>
            <p:cNvPicPr>
              <a:picLocks noChangeAspect="1"/>
            </p:cNvPicPr>
            <p:nvPr/>
          </p:nvPicPr>
          <p:blipFill>
            <a:blip r:embed="rId4">
              <a:extLst/>
            </a:blip>
            <a:stretch>
              <a:fillRect/>
            </a:stretch>
          </p:blipFill>
          <p:spPr>
            <a:xfrm>
              <a:off x="844705" y="85849"/>
              <a:ext cx="1004301" cy="1079738"/>
            </a:xfrm>
            <a:prstGeom prst="rect">
              <a:avLst/>
            </a:prstGeom>
            <a:ln w="12700" cap="flat">
              <a:noFill/>
              <a:miter lim="400000"/>
            </a:ln>
            <a:effectLst/>
          </p:spPr>
        </p:pic>
        <p:sp>
          <p:nvSpPr>
            <p:cNvPr id="231" name="Shape 231"/>
            <p:cNvSpPr/>
            <p:nvPr/>
          </p:nvSpPr>
          <p:spPr>
            <a:xfrm>
              <a:off x="623461" y="1206500"/>
              <a:ext cx="1550250" cy="548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lgn="ctr" defTabSz="914400">
                <a:lnSpc>
                  <a:spcPts val="1800"/>
                </a:lnSpc>
                <a:defRPr sz="1600" b="1"/>
              </a:pPr>
              <a:r>
                <a:t>Embrace </a:t>
              </a:r>
              <a:br/>
              <a:r>
                <a:t>open standards</a:t>
              </a:r>
            </a:p>
          </p:txBody>
        </p:sp>
      </p:grpSp>
      <p:grpSp>
        <p:nvGrpSpPr>
          <p:cNvPr id="238" name="Group 238"/>
          <p:cNvGrpSpPr/>
          <p:nvPr/>
        </p:nvGrpSpPr>
        <p:grpSpPr>
          <a:xfrm>
            <a:off x="2276472" y="1373187"/>
            <a:ext cx="2200282" cy="1947340"/>
            <a:chOff x="-1" y="0"/>
            <a:chExt cx="2200281" cy="1947339"/>
          </a:xfrm>
        </p:grpSpPr>
        <p:grpSp>
          <p:nvGrpSpPr>
            <p:cNvPr id="235" name="Group 235"/>
            <p:cNvGrpSpPr/>
            <p:nvPr/>
          </p:nvGrpSpPr>
          <p:grpSpPr>
            <a:xfrm>
              <a:off x="-2" y="0"/>
              <a:ext cx="2143133" cy="1947340"/>
              <a:chOff x="0" y="0"/>
              <a:chExt cx="2143132" cy="1947339"/>
            </a:xfrm>
          </p:grpSpPr>
          <p:sp>
            <p:nvSpPr>
              <p:cNvPr id="233" name="Shape 233"/>
              <p:cNvSpPr/>
              <p:nvPr/>
            </p:nvSpPr>
            <p:spPr>
              <a:xfrm>
                <a:off x="328613" y="-1"/>
                <a:ext cx="1814519" cy="1738317"/>
              </a:xfrm>
              <a:prstGeom prst="rect">
                <a:avLst/>
              </a:prstGeom>
              <a:solidFill>
                <a:srgbClr val="FFFFFF"/>
              </a:solidFill>
              <a:ln w="19050" cap="flat">
                <a:solidFill>
                  <a:srgbClr val="FF0000"/>
                </a:solidFill>
                <a:prstDash val="solid"/>
                <a:round/>
              </a:ln>
              <a:effectLst/>
            </p:spPr>
            <p:txBody>
              <a:bodyPr wrap="square" lIns="45718" tIns="45718" rIns="45718" bIns="45718" numCol="1" anchor="ctr">
                <a:noAutofit/>
              </a:bodyPr>
              <a:lstStyle/>
              <a:p>
                <a:pPr algn="ctr" defTabSz="914400">
                  <a:defRPr sz="1800">
                    <a:solidFill>
                      <a:srgbClr val="FFFFFF"/>
                    </a:solidFill>
                    <a:latin typeface="Tw Cen MT"/>
                    <a:ea typeface="Tw Cen MT"/>
                    <a:cs typeface="Tw Cen MT"/>
                    <a:sym typeface="Tw Cen MT"/>
                  </a:defRPr>
                </a:pPr>
                <a:endParaRPr/>
              </a:p>
            </p:txBody>
          </p:sp>
          <p:sp>
            <p:nvSpPr>
              <p:cNvPr id="234" name="Shape 234"/>
              <p:cNvSpPr/>
              <p:nvPr/>
            </p:nvSpPr>
            <p:spPr>
              <a:xfrm>
                <a:off x="-1" y="852603"/>
                <a:ext cx="834576" cy="1094737"/>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914400">
                  <a:defRPr sz="7200" b="1">
                    <a:solidFill>
                      <a:srgbClr val="FF0000"/>
                    </a:solidFill>
                    <a:latin typeface="Tw Cen MT"/>
                    <a:ea typeface="Tw Cen MT"/>
                    <a:cs typeface="Tw Cen MT"/>
                    <a:sym typeface="Tw Cen MT"/>
                  </a:defRPr>
                </a:lvl1pPr>
              </a:lstStyle>
              <a:p>
                <a:r>
                  <a:t>2</a:t>
                </a:r>
              </a:p>
            </p:txBody>
          </p:sp>
        </p:grpSp>
        <p:pic>
          <p:nvPicPr>
            <p:cNvPr id="236" name="image19.png"/>
            <p:cNvPicPr>
              <a:picLocks noChangeAspect="1"/>
            </p:cNvPicPr>
            <p:nvPr/>
          </p:nvPicPr>
          <p:blipFill>
            <a:blip r:embed="rId5">
              <a:extLst/>
            </a:blip>
            <a:stretch>
              <a:fillRect/>
            </a:stretch>
          </p:blipFill>
          <p:spPr>
            <a:xfrm>
              <a:off x="691059" y="115482"/>
              <a:ext cx="1237909" cy="1079738"/>
            </a:xfrm>
            <a:prstGeom prst="rect">
              <a:avLst/>
            </a:prstGeom>
            <a:ln w="12700" cap="flat">
              <a:noFill/>
              <a:miter lim="400000"/>
            </a:ln>
            <a:effectLst/>
          </p:spPr>
        </p:pic>
        <p:sp>
          <p:nvSpPr>
            <p:cNvPr id="237" name="Shape 237"/>
            <p:cNvSpPr/>
            <p:nvPr/>
          </p:nvSpPr>
          <p:spPr>
            <a:xfrm>
              <a:off x="387350" y="1212849"/>
              <a:ext cx="1812930" cy="57092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p>
              <a:pPr algn="ctr" defTabSz="914400">
                <a:lnSpc>
                  <a:spcPts val="1900"/>
                </a:lnSpc>
                <a:defRPr sz="1600" b="1"/>
              </a:pPr>
              <a:r>
                <a:t>Open data </a:t>
              </a:r>
              <a:br/>
              <a:r>
                <a:t>&amp; interfaces</a:t>
              </a:r>
            </a:p>
          </p:txBody>
        </p:sp>
      </p:grpSp>
      <p:grpSp>
        <p:nvGrpSpPr>
          <p:cNvPr id="243" name="Group 243"/>
          <p:cNvGrpSpPr/>
          <p:nvPr/>
        </p:nvGrpSpPr>
        <p:grpSpPr>
          <a:xfrm>
            <a:off x="-114302" y="1384299"/>
            <a:ext cx="2222504" cy="1944770"/>
            <a:chOff x="0" y="0"/>
            <a:chExt cx="2222503" cy="1944769"/>
          </a:xfrm>
        </p:grpSpPr>
        <p:sp>
          <p:nvSpPr>
            <p:cNvPr id="239" name="Shape 239"/>
            <p:cNvSpPr/>
            <p:nvPr/>
          </p:nvSpPr>
          <p:spPr>
            <a:xfrm>
              <a:off x="411162" y="0"/>
              <a:ext cx="1811341" cy="1739902"/>
            </a:xfrm>
            <a:prstGeom prst="rect">
              <a:avLst/>
            </a:prstGeom>
            <a:solidFill>
              <a:srgbClr val="FFFFFF"/>
            </a:solidFill>
            <a:ln w="19050" cap="flat">
              <a:solidFill>
                <a:srgbClr val="FF0000"/>
              </a:solidFill>
              <a:prstDash val="solid"/>
              <a:round/>
            </a:ln>
            <a:effectLst/>
          </p:spPr>
          <p:txBody>
            <a:bodyPr wrap="square" lIns="45718" tIns="45718" rIns="45718" bIns="45718" numCol="1" anchor="ctr">
              <a:noAutofit/>
            </a:bodyPr>
            <a:lstStyle/>
            <a:p>
              <a:pPr algn="ctr" defTabSz="914400">
                <a:defRPr sz="1800">
                  <a:solidFill>
                    <a:srgbClr val="FFFFFF"/>
                  </a:solidFill>
                  <a:latin typeface="Tw Cen MT"/>
                  <a:ea typeface="Tw Cen MT"/>
                  <a:cs typeface="Tw Cen MT"/>
                  <a:sym typeface="Tw Cen MT"/>
                </a:defRPr>
              </a:pPr>
              <a:endParaRPr/>
            </a:p>
          </p:txBody>
        </p:sp>
        <p:sp>
          <p:nvSpPr>
            <p:cNvPr id="240" name="Shape 240"/>
            <p:cNvSpPr/>
            <p:nvPr/>
          </p:nvSpPr>
          <p:spPr>
            <a:xfrm>
              <a:off x="-1" y="850033"/>
              <a:ext cx="833822" cy="1094737"/>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914400">
                <a:defRPr sz="7200" b="1">
                  <a:solidFill>
                    <a:srgbClr val="FF0000"/>
                  </a:solidFill>
                  <a:latin typeface="Tw Cen MT"/>
                  <a:ea typeface="Tw Cen MT"/>
                  <a:cs typeface="Tw Cen MT"/>
                  <a:sym typeface="Tw Cen MT"/>
                </a:defRPr>
              </a:lvl1pPr>
            </a:lstStyle>
            <a:p>
              <a:r>
                <a:t>1</a:t>
              </a:r>
            </a:p>
          </p:txBody>
        </p:sp>
        <p:sp>
          <p:nvSpPr>
            <p:cNvPr id="241" name="Shape 241"/>
            <p:cNvSpPr/>
            <p:nvPr/>
          </p:nvSpPr>
          <p:spPr>
            <a:xfrm>
              <a:off x="760413" y="1304925"/>
              <a:ext cx="1250511" cy="33273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lvl1pPr defTabSz="914400">
                <a:spcBef>
                  <a:spcPts val="1200"/>
                </a:spcBef>
                <a:defRPr sz="1600" b="1"/>
              </a:lvl1pPr>
            </a:lstStyle>
            <a:p>
              <a:r>
                <a:t>Privacy first</a:t>
              </a:r>
            </a:p>
          </p:txBody>
        </p:sp>
        <p:pic>
          <p:nvPicPr>
            <p:cNvPr id="242" name="image20.png"/>
            <p:cNvPicPr>
              <a:picLocks noChangeAspect="1"/>
            </p:cNvPicPr>
            <p:nvPr/>
          </p:nvPicPr>
          <p:blipFill>
            <a:blip r:embed="rId6">
              <a:extLst/>
            </a:blip>
            <a:stretch>
              <a:fillRect/>
            </a:stretch>
          </p:blipFill>
          <p:spPr>
            <a:xfrm>
              <a:off x="755935" y="149800"/>
              <a:ext cx="1255489" cy="1080623"/>
            </a:xfrm>
            <a:prstGeom prst="rect">
              <a:avLst/>
            </a:prstGeom>
            <a:ln w="12700" cap="flat">
              <a:noFill/>
              <a:miter lim="400000"/>
            </a:ln>
            <a:effectLst/>
          </p:spPr>
        </p:pic>
      </p:grpSp>
      <p:grpSp>
        <p:nvGrpSpPr>
          <p:cNvPr id="249" name="Group 249"/>
          <p:cNvGrpSpPr/>
          <p:nvPr/>
        </p:nvGrpSpPr>
        <p:grpSpPr>
          <a:xfrm>
            <a:off x="6961183" y="1373187"/>
            <a:ext cx="2141547" cy="1947340"/>
            <a:chOff x="-2" y="0"/>
            <a:chExt cx="2141545" cy="1947339"/>
          </a:xfrm>
        </p:grpSpPr>
        <p:grpSp>
          <p:nvGrpSpPr>
            <p:cNvPr id="246" name="Group 246"/>
            <p:cNvGrpSpPr/>
            <p:nvPr/>
          </p:nvGrpSpPr>
          <p:grpSpPr>
            <a:xfrm>
              <a:off x="-3" y="0"/>
              <a:ext cx="2141547" cy="1947340"/>
              <a:chOff x="-1" y="0"/>
              <a:chExt cx="2141545" cy="1947339"/>
            </a:xfrm>
          </p:grpSpPr>
          <p:sp>
            <p:nvSpPr>
              <p:cNvPr id="244" name="Shape 244"/>
              <p:cNvSpPr/>
              <p:nvPr/>
            </p:nvSpPr>
            <p:spPr>
              <a:xfrm>
                <a:off x="328612" y="-1"/>
                <a:ext cx="1812933" cy="1738317"/>
              </a:xfrm>
              <a:prstGeom prst="rect">
                <a:avLst/>
              </a:prstGeom>
              <a:solidFill>
                <a:srgbClr val="FFFFFF"/>
              </a:solidFill>
              <a:ln w="19050" cap="flat">
                <a:solidFill>
                  <a:srgbClr val="FF0000"/>
                </a:solidFill>
                <a:prstDash val="solid"/>
                <a:round/>
              </a:ln>
              <a:effectLst/>
            </p:spPr>
            <p:txBody>
              <a:bodyPr wrap="square" lIns="45718" tIns="45718" rIns="45718" bIns="45718" numCol="1" anchor="ctr">
                <a:noAutofit/>
              </a:bodyPr>
              <a:lstStyle/>
              <a:p>
                <a:pPr algn="ctr" defTabSz="914400">
                  <a:defRPr sz="1800">
                    <a:solidFill>
                      <a:srgbClr val="FFFFFF"/>
                    </a:solidFill>
                    <a:latin typeface="Tw Cen MT"/>
                    <a:ea typeface="Tw Cen MT"/>
                    <a:cs typeface="Tw Cen MT"/>
                    <a:sym typeface="Tw Cen MT"/>
                  </a:defRPr>
                </a:pPr>
                <a:endParaRPr/>
              </a:p>
            </p:txBody>
          </p:sp>
          <p:sp>
            <p:nvSpPr>
              <p:cNvPr id="245" name="Shape 245"/>
              <p:cNvSpPr/>
              <p:nvPr/>
            </p:nvSpPr>
            <p:spPr>
              <a:xfrm>
                <a:off x="-2" y="852603"/>
                <a:ext cx="834173" cy="1094737"/>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914400">
                  <a:defRPr sz="7200" b="1">
                    <a:solidFill>
                      <a:srgbClr val="FF0000"/>
                    </a:solidFill>
                    <a:latin typeface="Tw Cen MT"/>
                    <a:ea typeface="Tw Cen MT"/>
                    <a:cs typeface="Tw Cen MT"/>
                    <a:sym typeface="Tw Cen MT"/>
                  </a:defRPr>
                </a:lvl1pPr>
              </a:lstStyle>
              <a:p>
                <a:r>
                  <a:t>4</a:t>
                </a:r>
              </a:p>
            </p:txBody>
          </p:sp>
        </p:grpSp>
        <p:pic>
          <p:nvPicPr>
            <p:cNvPr id="247" name="image21.png"/>
            <p:cNvPicPr>
              <a:picLocks noChangeAspect="1"/>
            </p:cNvPicPr>
            <p:nvPr/>
          </p:nvPicPr>
          <p:blipFill>
            <a:blip r:embed="rId7">
              <a:extLst/>
            </a:blip>
            <a:stretch>
              <a:fillRect/>
            </a:stretch>
          </p:blipFill>
          <p:spPr>
            <a:xfrm>
              <a:off x="803408" y="97041"/>
              <a:ext cx="1188584" cy="1079737"/>
            </a:xfrm>
            <a:prstGeom prst="rect">
              <a:avLst/>
            </a:prstGeom>
            <a:ln w="12700" cap="flat">
              <a:noFill/>
              <a:miter lim="400000"/>
            </a:ln>
            <a:effectLst/>
          </p:spPr>
        </p:pic>
        <p:sp>
          <p:nvSpPr>
            <p:cNvPr id="248" name="Shape 248"/>
            <p:cNvSpPr/>
            <p:nvPr/>
          </p:nvSpPr>
          <p:spPr>
            <a:xfrm>
              <a:off x="607735" y="1209675"/>
              <a:ext cx="1529315" cy="548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lgn="ctr" defTabSz="914400">
                <a:lnSpc>
                  <a:spcPts val="1800"/>
                </a:lnSpc>
                <a:defRPr sz="1600" b="1"/>
              </a:pPr>
              <a:r>
                <a:t>Share </a:t>
              </a:r>
              <a:br/>
              <a:r>
                <a:t>where possible</a:t>
              </a:r>
            </a:p>
          </p:txBody>
        </p:sp>
      </p:grpSp>
      <p:grpSp>
        <p:nvGrpSpPr>
          <p:cNvPr id="255" name="Group 255"/>
          <p:cNvGrpSpPr/>
          <p:nvPr/>
        </p:nvGrpSpPr>
        <p:grpSpPr>
          <a:xfrm>
            <a:off x="827083" y="3856037"/>
            <a:ext cx="2141547" cy="1947340"/>
            <a:chOff x="-2" y="0"/>
            <a:chExt cx="2141545" cy="1947339"/>
          </a:xfrm>
        </p:grpSpPr>
        <p:grpSp>
          <p:nvGrpSpPr>
            <p:cNvPr id="252" name="Group 252"/>
            <p:cNvGrpSpPr/>
            <p:nvPr/>
          </p:nvGrpSpPr>
          <p:grpSpPr>
            <a:xfrm>
              <a:off x="-3" y="0"/>
              <a:ext cx="2141547" cy="1947340"/>
              <a:chOff x="-1" y="0"/>
              <a:chExt cx="2141545" cy="1947339"/>
            </a:xfrm>
          </p:grpSpPr>
          <p:sp>
            <p:nvSpPr>
              <p:cNvPr id="250" name="Shape 250"/>
              <p:cNvSpPr/>
              <p:nvPr/>
            </p:nvSpPr>
            <p:spPr>
              <a:xfrm>
                <a:off x="328612" y="-1"/>
                <a:ext cx="1812933" cy="1738317"/>
              </a:xfrm>
              <a:prstGeom prst="rect">
                <a:avLst/>
              </a:prstGeom>
              <a:solidFill>
                <a:srgbClr val="FFFFFF"/>
              </a:solidFill>
              <a:ln w="19050" cap="flat">
                <a:solidFill>
                  <a:srgbClr val="FF0000"/>
                </a:solidFill>
                <a:prstDash val="solid"/>
                <a:round/>
              </a:ln>
              <a:effectLst/>
            </p:spPr>
            <p:txBody>
              <a:bodyPr wrap="square" lIns="45718" tIns="45718" rIns="45718" bIns="45718" numCol="1" anchor="ctr">
                <a:noAutofit/>
              </a:bodyPr>
              <a:lstStyle/>
              <a:p>
                <a:pPr algn="ctr" defTabSz="914400">
                  <a:defRPr sz="1800">
                    <a:solidFill>
                      <a:srgbClr val="FFFFFF"/>
                    </a:solidFill>
                    <a:latin typeface="Tw Cen MT"/>
                    <a:ea typeface="Tw Cen MT"/>
                    <a:cs typeface="Tw Cen MT"/>
                    <a:sym typeface="Tw Cen MT"/>
                  </a:defRPr>
                </a:pPr>
                <a:endParaRPr/>
              </a:p>
            </p:txBody>
          </p:sp>
          <p:sp>
            <p:nvSpPr>
              <p:cNvPr id="251" name="Shape 251"/>
              <p:cNvSpPr/>
              <p:nvPr/>
            </p:nvSpPr>
            <p:spPr>
              <a:xfrm>
                <a:off x="-2" y="852603"/>
                <a:ext cx="834173" cy="1094737"/>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914400">
                  <a:defRPr sz="7200" b="1">
                    <a:solidFill>
                      <a:srgbClr val="FF0000"/>
                    </a:solidFill>
                    <a:latin typeface="Tw Cen MT"/>
                    <a:ea typeface="Tw Cen MT"/>
                    <a:cs typeface="Tw Cen MT"/>
                    <a:sym typeface="Tw Cen MT"/>
                  </a:defRPr>
                </a:lvl1pPr>
              </a:lstStyle>
              <a:p>
                <a:r>
                  <a:t>5</a:t>
                </a:r>
              </a:p>
            </p:txBody>
          </p:sp>
        </p:grpSp>
        <p:pic>
          <p:nvPicPr>
            <p:cNvPr id="253" name="image22.png"/>
            <p:cNvPicPr>
              <a:picLocks noChangeAspect="1"/>
            </p:cNvPicPr>
            <p:nvPr/>
          </p:nvPicPr>
          <p:blipFill>
            <a:blip r:embed="rId8">
              <a:extLst/>
            </a:blip>
            <a:stretch>
              <a:fillRect/>
            </a:stretch>
          </p:blipFill>
          <p:spPr>
            <a:xfrm>
              <a:off x="858886" y="107360"/>
              <a:ext cx="1080184" cy="1079738"/>
            </a:xfrm>
            <a:prstGeom prst="rect">
              <a:avLst/>
            </a:prstGeom>
            <a:ln w="12700" cap="flat">
              <a:noFill/>
              <a:miter lim="400000"/>
            </a:ln>
            <a:effectLst/>
          </p:spPr>
        </p:pic>
        <p:sp>
          <p:nvSpPr>
            <p:cNvPr id="254" name="Shape 254"/>
            <p:cNvSpPr/>
            <p:nvPr/>
          </p:nvSpPr>
          <p:spPr>
            <a:xfrm>
              <a:off x="845462" y="1214437"/>
              <a:ext cx="1136409" cy="548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lgn="ctr" defTabSz="914400">
                <a:lnSpc>
                  <a:spcPts val="1800"/>
                </a:lnSpc>
                <a:defRPr sz="1600" b="1"/>
              </a:pPr>
              <a:r>
                <a:t>Support </a:t>
              </a:r>
              <a:br/>
              <a:r>
                <a:t>modularity</a:t>
              </a:r>
            </a:p>
          </p:txBody>
        </p:sp>
      </p:grpSp>
      <p:grpSp>
        <p:nvGrpSpPr>
          <p:cNvPr id="261" name="Group 261"/>
          <p:cNvGrpSpPr/>
          <p:nvPr/>
        </p:nvGrpSpPr>
        <p:grpSpPr>
          <a:xfrm>
            <a:off x="3165473" y="3859212"/>
            <a:ext cx="2141544" cy="1947340"/>
            <a:chOff x="-1" y="0"/>
            <a:chExt cx="2141543" cy="1947339"/>
          </a:xfrm>
        </p:grpSpPr>
        <p:grpSp>
          <p:nvGrpSpPr>
            <p:cNvPr id="258" name="Group 258"/>
            <p:cNvGrpSpPr/>
            <p:nvPr/>
          </p:nvGrpSpPr>
          <p:grpSpPr>
            <a:xfrm>
              <a:off x="-3" y="0"/>
              <a:ext cx="2141545" cy="1947340"/>
              <a:chOff x="-1" y="0"/>
              <a:chExt cx="2141543" cy="1947339"/>
            </a:xfrm>
          </p:grpSpPr>
          <p:sp>
            <p:nvSpPr>
              <p:cNvPr id="256" name="Shape 256"/>
              <p:cNvSpPr/>
              <p:nvPr/>
            </p:nvSpPr>
            <p:spPr>
              <a:xfrm>
                <a:off x="328613" y="-1"/>
                <a:ext cx="1812930" cy="1738317"/>
              </a:xfrm>
              <a:prstGeom prst="rect">
                <a:avLst/>
              </a:prstGeom>
              <a:solidFill>
                <a:srgbClr val="FFFFFF"/>
              </a:solidFill>
              <a:ln w="19050" cap="flat">
                <a:solidFill>
                  <a:srgbClr val="FF0000"/>
                </a:solidFill>
                <a:prstDash val="solid"/>
                <a:round/>
              </a:ln>
              <a:effectLst/>
            </p:spPr>
            <p:txBody>
              <a:bodyPr wrap="square" lIns="45718" tIns="45718" rIns="45718" bIns="45718" numCol="1" anchor="ctr">
                <a:noAutofit/>
              </a:bodyPr>
              <a:lstStyle/>
              <a:p>
                <a:pPr algn="ctr" defTabSz="914400">
                  <a:defRPr sz="1800">
                    <a:solidFill>
                      <a:srgbClr val="FFFFFF"/>
                    </a:solidFill>
                    <a:latin typeface="Tw Cen MT"/>
                    <a:ea typeface="Tw Cen MT"/>
                    <a:cs typeface="Tw Cen MT"/>
                    <a:sym typeface="Tw Cen MT"/>
                  </a:defRPr>
                </a:pPr>
                <a:endParaRPr/>
              </a:p>
            </p:txBody>
          </p:sp>
          <p:sp>
            <p:nvSpPr>
              <p:cNvPr id="257" name="Shape 257"/>
              <p:cNvSpPr/>
              <p:nvPr/>
            </p:nvSpPr>
            <p:spPr>
              <a:xfrm>
                <a:off x="-2" y="852603"/>
                <a:ext cx="834174" cy="1094737"/>
              </a:xfrm>
              <a:prstGeom prst="rect">
                <a:avLst/>
              </a:prstGeom>
              <a:solidFill>
                <a:srgbClr val="FFFFFF"/>
              </a:solidFill>
              <a:ln w="12700" cap="flat">
                <a:noFill/>
                <a:miter lim="400000"/>
              </a:ln>
              <a:effectLst/>
              <a:extLst>
                <a:ext uri="{C572A759-6A51-4108-AA02-DFA0A04FC94B}">
                  <ma14:wrappingTextBoxFlag xmlns:ma14="http://schemas.microsoft.com/office/mac/drawingml/2011/main" val="1"/>
                </a:ext>
              </a:extLst>
            </p:spPr>
            <p:txBody>
              <a:bodyPr wrap="square" lIns="45718" tIns="45718" rIns="45718" bIns="45718" numCol="1" anchor="t">
                <a:spAutoFit/>
              </a:bodyPr>
              <a:lstStyle>
                <a:lvl1pPr defTabSz="914400">
                  <a:defRPr sz="7200" b="1">
                    <a:solidFill>
                      <a:srgbClr val="FF0000"/>
                    </a:solidFill>
                    <a:latin typeface="Tw Cen MT"/>
                    <a:ea typeface="Tw Cen MT"/>
                    <a:cs typeface="Tw Cen MT"/>
                    <a:sym typeface="Tw Cen MT"/>
                  </a:defRPr>
                </a:lvl1pPr>
              </a:lstStyle>
              <a:p>
                <a:r>
                  <a:t>6</a:t>
                </a:r>
              </a:p>
            </p:txBody>
          </p:sp>
        </p:grpSp>
        <p:pic>
          <p:nvPicPr>
            <p:cNvPr id="259" name="image23.png"/>
            <p:cNvPicPr>
              <a:picLocks noChangeAspect="1"/>
            </p:cNvPicPr>
            <p:nvPr/>
          </p:nvPicPr>
          <p:blipFill>
            <a:blip r:embed="rId9">
              <a:extLst/>
            </a:blip>
            <a:stretch>
              <a:fillRect/>
            </a:stretch>
          </p:blipFill>
          <p:spPr>
            <a:xfrm>
              <a:off x="709486" y="114455"/>
              <a:ext cx="1171611" cy="1079738"/>
            </a:xfrm>
            <a:prstGeom prst="rect">
              <a:avLst/>
            </a:prstGeom>
            <a:ln w="12700" cap="flat">
              <a:noFill/>
              <a:miter lim="400000"/>
            </a:ln>
            <a:effectLst/>
          </p:spPr>
        </p:pic>
        <p:sp>
          <p:nvSpPr>
            <p:cNvPr id="260" name="Shape 260"/>
            <p:cNvSpPr/>
            <p:nvPr/>
          </p:nvSpPr>
          <p:spPr>
            <a:xfrm>
              <a:off x="912683" y="1219200"/>
              <a:ext cx="974980" cy="548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45718" tIns="45718" rIns="45718" bIns="45718" numCol="1" anchor="t">
              <a:spAutoFit/>
            </a:bodyPr>
            <a:lstStyle/>
            <a:p>
              <a:pPr algn="ctr" defTabSz="914400">
                <a:lnSpc>
                  <a:spcPts val="1800"/>
                </a:lnSpc>
                <a:defRPr sz="1600" b="1"/>
              </a:pPr>
              <a:r>
                <a:t>Maintain </a:t>
              </a:r>
              <a:br/>
              <a:r>
                <a:t>security</a:t>
              </a:r>
            </a:p>
          </p:txBody>
        </p:sp>
      </p:grpSp>
      <p:sp>
        <p:nvSpPr>
          <p:cNvPr id="262" name="Shape 262"/>
          <p:cNvSpPr>
            <a:spLocks noGrp="1"/>
          </p:cNvSpPr>
          <p:nvPr>
            <p:ph type="title" idx="4294967295"/>
          </p:nvPr>
        </p:nvSpPr>
        <p:spPr>
          <a:xfrm>
            <a:off x="0" y="274637"/>
            <a:ext cx="9286875" cy="1143001"/>
          </a:xfrm>
          <a:prstGeom prst="rect">
            <a:avLst/>
          </a:prstGeom>
          <a:extLst>
            <a:ext uri="{C572A759-6A51-4108-AA02-DFA0A04FC94B}">
              <ma14:wrappingTextBoxFlag xmlns:ma14="http://schemas.microsoft.com/office/mac/drawingml/2011/main" val="1"/>
            </a:ext>
          </a:extLst>
        </p:spPr>
        <p:txBody>
          <a:bodyPr lIns="60955" tIns="60955" rIns="60955" bIns="60955" anchor="t">
            <a:normAutofit/>
          </a:bodyPr>
          <a:lstStyle>
            <a:lvl1pPr>
              <a:defRPr sz="4200" b="1">
                <a:solidFill>
                  <a:srgbClr val="464646"/>
                </a:solidFill>
                <a:latin typeface="Arial"/>
                <a:ea typeface="Arial"/>
                <a:cs typeface="Arial"/>
                <a:sym typeface="Arial"/>
              </a:defRPr>
            </a:lvl1pPr>
          </a:lstStyle>
          <a:p>
            <a:r>
              <a:t>Eindhoven IoT Charter</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 name="Shape 264"/>
          <p:cNvSpPr>
            <a:spLocks noGrp="1"/>
          </p:cNvSpPr>
          <p:nvPr>
            <p:ph type="title" idx="4294967295"/>
          </p:nvPr>
        </p:nvSpPr>
        <p:spPr>
          <a:xfrm>
            <a:off x="457200" y="2223055"/>
            <a:ext cx="8229601" cy="1143004"/>
          </a:xfrm>
          <a:prstGeom prst="rect">
            <a:avLst/>
          </a:prstGeom>
          <a:extLst>
            <a:ext uri="{C572A759-6A51-4108-AA02-DFA0A04FC94B}">
              <ma14:wrappingTextBoxFlag xmlns:ma14="http://schemas.microsoft.com/office/mac/drawingml/2011/main" val="1"/>
            </a:ext>
          </a:extLst>
        </p:spPr>
        <p:txBody>
          <a:bodyPr>
            <a:normAutofit/>
          </a:bodyPr>
          <a:lstStyle>
            <a:lvl1pPr>
              <a:defRPr sz="2800"/>
            </a:lvl1pPr>
          </a:lstStyle>
          <a:p>
            <a:r>
              <a:t>Rol CIO: verbinden met en in het land en in Europa</a:t>
            </a:r>
          </a:p>
        </p:txBody>
      </p:sp>
      <p:sp>
        <p:nvSpPr>
          <p:cNvPr id="265" name="Shape 265"/>
          <p:cNvSpPr/>
          <p:nvPr/>
        </p:nvSpPr>
        <p:spPr>
          <a:xfrm>
            <a:off x="-2" y="59293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defRPr>
            </a:pPr>
            <a:endParaRPr/>
          </a:p>
        </p:txBody>
      </p:sp>
      <p:pic>
        <p:nvPicPr>
          <p:cNvPr id="266" name="image11.png" descr="logo_wit.png"/>
          <p:cNvPicPr>
            <a:picLocks noChangeAspect="1"/>
          </p:cNvPicPr>
          <p:nvPr/>
        </p:nvPicPr>
        <p:blipFill>
          <a:blip r:embed="rId2">
            <a:extLst/>
          </a:blip>
          <a:stretch>
            <a:fillRect/>
          </a:stretch>
        </p:blipFill>
        <p:spPr>
          <a:xfrm>
            <a:off x="7108825" y="6197600"/>
            <a:ext cx="1323975" cy="39211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 name="Shape 268"/>
          <p:cNvSpPr/>
          <p:nvPr/>
        </p:nvSpPr>
        <p:spPr>
          <a:xfrm>
            <a:off x="-2" y="59293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latin typeface="Tw Cen MT"/>
                <a:ea typeface="Tw Cen MT"/>
                <a:cs typeface="Tw Cen MT"/>
                <a:sym typeface="Tw Cen MT"/>
              </a:defRPr>
            </a:pPr>
            <a:endParaRPr/>
          </a:p>
        </p:txBody>
      </p:sp>
      <p:pic>
        <p:nvPicPr>
          <p:cNvPr id="269" name="image11.png" descr="logo_wit.png"/>
          <p:cNvPicPr>
            <a:picLocks noChangeAspect="1"/>
          </p:cNvPicPr>
          <p:nvPr/>
        </p:nvPicPr>
        <p:blipFill>
          <a:blip r:embed="rId2">
            <a:extLst/>
          </a:blip>
          <a:stretch>
            <a:fillRect/>
          </a:stretch>
        </p:blipFill>
        <p:spPr>
          <a:xfrm>
            <a:off x="7108825" y="6197600"/>
            <a:ext cx="1323975" cy="392115"/>
          </a:xfrm>
          <a:prstGeom prst="rect">
            <a:avLst/>
          </a:prstGeom>
          <a:ln w="12700">
            <a:miter lim="400000"/>
          </a:ln>
        </p:spPr>
      </p:pic>
      <p:sp>
        <p:nvSpPr>
          <p:cNvPr id="270" name="Shape 270"/>
          <p:cNvSpPr>
            <a:spLocks noGrp="1"/>
          </p:cNvSpPr>
          <p:nvPr>
            <p:ph type="title" idx="4294967295"/>
          </p:nvPr>
        </p:nvSpPr>
        <p:spPr>
          <a:xfrm>
            <a:off x="-71438" y="517858"/>
            <a:ext cx="9286876" cy="1143003"/>
          </a:xfrm>
          <a:prstGeom prst="rect">
            <a:avLst/>
          </a:prstGeom>
          <a:extLst>
            <a:ext uri="{C572A759-6A51-4108-AA02-DFA0A04FC94B}">
              <ma14:wrappingTextBoxFlag xmlns:ma14="http://schemas.microsoft.com/office/mac/drawingml/2011/main" val="1"/>
            </a:ext>
          </a:extLst>
        </p:spPr>
        <p:txBody>
          <a:bodyPr lIns="60955" tIns="60955" rIns="60955" bIns="60955" anchor="t">
            <a:normAutofit/>
          </a:bodyPr>
          <a:lstStyle>
            <a:lvl1pPr defTabSz="777240">
              <a:defRPr sz="3100" b="1">
                <a:solidFill>
                  <a:srgbClr val="464646"/>
                </a:solidFill>
                <a:latin typeface="Arial"/>
                <a:ea typeface="Arial"/>
                <a:cs typeface="Arial"/>
                <a:sym typeface="Arial"/>
              </a:defRPr>
            </a:lvl1pPr>
          </a:lstStyle>
          <a:p>
            <a:r>
              <a:t>Nederland organiseert zich rondom digitalisering en ICT</a:t>
            </a:r>
          </a:p>
        </p:txBody>
      </p:sp>
      <p:sp>
        <p:nvSpPr>
          <p:cNvPr id="271" name="Shape 271"/>
          <p:cNvSpPr>
            <a:spLocks noGrp="1"/>
          </p:cNvSpPr>
          <p:nvPr>
            <p:ph type="body" idx="4294967295"/>
          </p:nvPr>
        </p:nvSpPr>
        <p:spPr>
          <a:xfrm>
            <a:off x="457200" y="1600200"/>
            <a:ext cx="8229600" cy="4525963"/>
          </a:xfrm>
          <a:prstGeom prst="rect">
            <a:avLst/>
          </a:prstGeom>
          <a:extLst>
            <a:ext uri="{C572A759-6A51-4108-AA02-DFA0A04FC94B}">
              <ma14:wrappingTextBoxFlag xmlns:ma14="http://schemas.microsoft.com/office/mac/drawingml/2011/main" val="1"/>
            </a:ext>
          </a:extLst>
        </p:spPr>
        <p:txBody>
          <a:bodyPr>
            <a:normAutofit/>
          </a:bodyPr>
          <a:lstStyle/>
          <a:p>
            <a:pPr marL="342899" indent="-342899">
              <a:lnSpc>
                <a:spcPct val="90000"/>
              </a:lnSpc>
              <a:buChar char="•"/>
              <a:defRPr sz="2800"/>
            </a:pPr>
            <a:endParaRPr dirty="0"/>
          </a:p>
          <a:p>
            <a:pPr marL="342899" indent="-342899">
              <a:lnSpc>
                <a:spcPct val="90000"/>
              </a:lnSpc>
              <a:buChar char="•"/>
              <a:defRPr sz="2800"/>
            </a:pPr>
            <a:r>
              <a:rPr dirty="0"/>
              <a:t>"</a:t>
            </a:r>
            <a:r>
              <a:rPr dirty="0" err="1"/>
              <a:t>Maak</a:t>
            </a:r>
            <a:r>
              <a:rPr dirty="0"/>
              <a:t> </a:t>
            </a:r>
            <a:r>
              <a:rPr dirty="0" err="1"/>
              <a:t>Waar</a:t>
            </a:r>
            <a:r>
              <a:rPr dirty="0"/>
              <a:t>”: </a:t>
            </a:r>
            <a:r>
              <a:rPr b="1" dirty="0" err="1"/>
              <a:t>Actievere</a:t>
            </a:r>
            <a:r>
              <a:rPr b="1" dirty="0"/>
              <a:t> </a:t>
            </a:r>
            <a:r>
              <a:rPr b="1" dirty="0" err="1"/>
              <a:t>rol</a:t>
            </a:r>
            <a:r>
              <a:rPr b="1" dirty="0"/>
              <a:t> </a:t>
            </a:r>
            <a:r>
              <a:rPr b="1" dirty="0" err="1"/>
              <a:t>voor</a:t>
            </a:r>
            <a:r>
              <a:rPr b="1" dirty="0"/>
              <a:t> </a:t>
            </a:r>
            <a:r>
              <a:rPr b="1" dirty="0" err="1"/>
              <a:t>overheid</a:t>
            </a:r>
            <a:r>
              <a:rPr b="1" dirty="0"/>
              <a:t> in </a:t>
            </a:r>
            <a:r>
              <a:rPr b="1" dirty="0" err="1"/>
              <a:t>informatiesamenleving</a:t>
            </a:r>
            <a:r>
              <a:rPr b="1" dirty="0"/>
              <a:t> </a:t>
            </a:r>
            <a:r>
              <a:rPr b="1" dirty="0" err="1"/>
              <a:t>nodig</a:t>
            </a:r>
            <a:endParaRPr b="1" dirty="0"/>
          </a:p>
          <a:p>
            <a:pPr marL="342899" indent="-342899">
              <a:lnSpc>
                <a:spcPct val="90000"/>
              </a:lnSpc>
              <a:buChar char="•"/>
              <a:defRPr sz="2800" b="1"/>
            </a:pPr>
            <a:r>
              <a:rPr dirty="0" err="1"/>
              <a:t>Digitale</a:t>
            </a:r>
            <a:r>
              <a:rPr dirty="0"/>
              <a:t> Agenda 2020: </a:t>
            </a:r>
            <a:r>
              <a:rPr b="0" dirty="0" err="1"/>
              <a:t>meer</a:t>
            </a:r>
            <a:r>
              <a:rPr b="0" dirty="0"/>
              <a:t> data </a:t>
            </a:r>
            <a:r>
              <a:rPr b="0" dirty="0" err="1"/>
              <a:t>gedreven</a:t>
            </a:r>
            <a:r>
              <a:rPr b="0" dirty="0"/>
              <a:t> </a:t>
            </a:r>
            <a:r>
              <a:rPr b="0" dirty="0" err="1"/>
              <a:t>werken</a:t>
            </a:r>
            <a:r>
              <a:rPr b="0" dirty="0"/>
              <a:t>, </a:t>
            </a:r>
            <a:r>
              <a:rPr b="0" dirty="0" err="1"/>
              <a:t>optimaliseren</a:t>
            </a:r>
            <a:r>
              <a:rPr b="0" dirty="0"/>
              <a:t> </a:t>
            </a:r>
            <a:r>
              <a:rPr b="0" dirty="0" err="1"/>
              <a:t>gemeenschappelijke</a:t>
            </a:r>
            <a:r>
              <a:rPr b="0" dirty="0"/>
              <a:t> </a:t>
            </a:r>
            <a:r>
              <a:rPr b="0" dirty="0" err="1"/>
              <a:t>infrastructuur</a:t>
            </a:r>
            <a:r>
              <a:rPr b="0" dirty="0"/>
              <a:t> </a:t>
            </a:r>
            <a:r>
              <a:rPr b="0" dirty="0" err="1"/>
              <a:t>nen</a:t>
            </a:r>
            <a:r>
              <a:rPr b="0" dirty="0"/>
              <a:t> </a:t>
            </a:r>
            <a:r>
              <a:rPr b="0" dirty="0" err="1"/>
              <a:t>bevorderen</a:t>
            </a:r>
            <a:r>
              <a:rPr b="0" dirty="0"/>
              <a:t> van </a:t>
            </a:r>
            <a:r>
              <a:rPr b="0" dirty="0" err="1"/>
              <a:t>innovatie</a:t>
            </a:r>
            <a:endParaRPr b="0" dirty="0"/>
          </a:p>
          <a:p>
            <a:pPr marL="342899" indent="-342899">
              <a:lnSpc>
                <a:spcPct val="90000"/>
              </a:lnSpc>
              <a:buChar char="•"/>
              <a:defRPr sz="2800" b="1"/>
            </a:pPr>
            <a:r>
              <a:rPr dirty="0" err="1"/>
              <a:t>Samen</a:t>
            </a:r>
            <a:r>
              <a:rPr dirty="0"/>
              <a:t> </a:t>
            </a:r>
            <a:r>
              <a:rPr dirty="0" err="1"/>
              <a:t>Organiseren</a:t>
            </a:r>
            <a:r>
              <a:rPr dirty="0"/>
              <a:t> - </a:t>
            </a:r>
            <a:r>
              <a:rPr dirty="0" err="1"/>
              <a:t>een</a:t>
            </a:r>
            <a:r>
              <a:rPr dirty="0"/>
              <a:t> </a:t>
            </a:r>
            <a:r>
              <a:rPr dirty="0" err="1"/>
              <a:t>nieuwe</a:t>
            </a:r>
            <a:r>
              <a:rPr dirty="0"/>
              <a:t> </a:t>
            </a:r>
            <a:r>
              <a:rPr dirty="0" err="1"/>
              <a:t>werkwijze</a:t>
            </a:r>
            <a:r>
              <a:rPr dirty="0"/>
              <a:t> </a:t>
            </a:r>
            <a:r>
              <a:rPr dirty="0" err="1"/>
              <a:t>bij</a:t>
            </a:r>
            <a:r>
              <a:rPr dirty="0"/>
              <a:t> VNG … </a:t>
            </a:r>
            <a:r>
              <a:rPr b="0" dirty="0"/>
              <a:t>Met </a:t>
            </a:r>
            <a:r>
              <a:rPr b="0" dirty="0" err="1"/>
              <a:t>als</a:t>
            </a:r>
            <a:r>
              <a:rPr b="0" dirty="0"/>
              <a:t> </a:t>
            </a:r>
            <a:r>
              <a:rPr b="0" dirty="0" err="1" smtClean="0"/>
              <a:t>belangrijke</a:t>
            </a:r>
            <a:r>
              <a:rPr b="0" dirty="0" smtClean="0"/>
              <a:t> </a:t>
            </a:r>
            <a:r>
              <a:rPr b="0" dirty="0" err="1"/>
              <a:t>onderdelen</a:t>
            </a:r>
            <a:r>
              <a:rPr b="0" dirty="0"/>
              <a:t> de </a:t>
            </a:r>
            <a:r>
              <a:rPr b="0" dirty="0" err="1"/>
              <a:t>digitalisering</a:t>
            </a:r>
            <a:r>
              <a:rPr b="0" dirty="0"/>
              <a:t> van de </a:t>
            </a:r>
            <a:r>
              <a:rPr b="0" dirty="0" err="1"/>
              <a:t>dienstverlening</a:t>
            </a:r>
            <a:r>
              <a:rPr b="0" dirty="0"/>
              <a:t> </a:t>
            </a:r>
            <a:r>
              <a:rPr b="0" dirty="0" err="1"/>
              <a:t>en</a:t>
            </a:r>
            <a:r>
              <a:rPr b="0" dirty="0"/>
              <a:t> </a:t>
            </a:r>
            <a:r>
              <a:rPr b="0" dirty="0" err="1"/>
              <a:t>informatievoorziening</a:t>
            </a:r>
            <a:r>
              <a:rPr b="0" dirty="0"/>
              <a:t> van </a:t>
            </a:r>
            <a:r>
              <a:rPr b="0" dirty="0" err="1"/>
              <a:t>gemeenten</a:t>
            </a:r>
            <a:r>
              <a:rPr b="0" dirty="0"/>
              <a:t>…</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 name="Shape 273"/>
          <p:cNvSpPr>
            <a:spLocks noGrp="1"/>
          </p:cNvSpPr>
          <p:nvPr>
            <p:ph type="title"/>
          </p:nvPr>
        </p:nvSpPr>
        <p:spPr>
          <a:xfrm>
            <a:off x="457200" y="292100"/>
            <a:ext cx="8229600" cy="1143000"/>
          </a:xfrm>
          <a:prstGeom prst="rect">
            <a:avLst/>
          </a:prstGeom>
        </p:spPr>
        <p:txBody>
          <a:bodyPr/>
          <a:lstStyle>
            <a:lvl1pPr algn="ctr"/>
          </a:lstStyle>
          <a:p>
            <a:r>
              <a:t>Wat is de Urban Agenda</a:t>
            </a:r>
          </a:p>
        </p:txBody>
      </p:sp>
      <p:sp>
        <p:nvSpPr>
          <p:cNvPr id="274" name="Shape 274"/>
          <p:cNvSpPr>
            <a:spLocks noGrp="1"/>
          </p:cNvSpPr>
          <p:nvPr>
            <p:ph type="body" idx="1"/>
          </p:nvPr>
        </p:nvSpPr>
        <p:spPr>
          <a:xfrm>
            <a:off x="539750" y="1715479"/>
            <a:ext cx="7886700" cy="3960443"/>
          </a:xfrm>
          <a:prstGeom prst="rect">
            <a:avLst/>
          </a:prstGeom>
        </p:spPr>
        <p:txBody>
          <a:bodyPr/>
          <a:lstStyle/>
          <a:p>
            <a:pPr marL="342899" indent="-342899">
              <a:spcBef>
                <a:spcPts val="600"/>
              </a:spcBef>
              <a:defRPr sz="2100"/>
            </a:pPr>
            <a:r>
              <a:t>Het pact van Amsterdam; van lidstaten naar de stad</a:t>
            </a:r>
          </a:p>
          <a:p>
            <a:pPr marL="342899" indent="-342899">
              <a:spcBef>
                <a:spcPts val="600"/>
              </a:spcBef>
              <a:defRPr sz="2100"/>
            </a:pPr>
            <a:r>
              <a:t>De urbanisatie (in 2050 80%)</a:t>
            </a:r>
          </a:p>
          <a:p>
            <a:pPr marL="342899" indent="-342899">
              <a:spcBef>
                <a:spcPts val="600"/>
              </a:spcBef>
              <a:defRPr sz="2100"/>
            </a:pPr>
            <a:r>
              <a:t>De manier waarop steden omgaan met de uitdagingen die deze groei met zich mee brengt, is van groot belang voor de duurzame ontwikkeling van de EU en haar inwoners</a:t>
            </a:r>
          </a:p>
          <a:p>
            <a:pPr marL="342899" indent="-342899">
              <a:spcBef>
                <a:spcPts val="600"/>
              </a:spcBef>
              <a:defRPr sz="2100"/>
            </a:pPr>
            <a:r>
              <a:t>EU zoekt naar haar legitimiteit om dichter bij de inwoner te komen; via steden en niet via lidstaten.</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Shape 277"/>
          <p:cNvSpPr>
            <a:spLocks noGrp="1"/>
          </p:cNvSpPr>
          <p:nvPr>
            <p:ph type="title"/>
          </p:nvPr>
        </p:nvSpPr>
        <p:spPr>
          <a:xfrm>
            <a:off x="457200" y="382989"/>
            <a:ext cx="8229600" cy="1143001"/>
          </a:xfrm>
          <a:prstGeom prst="rect">
            <a:avLst/>
          </a:prstGeom>
        </p:spPr>
        <p:txBody>
          <a:bodyPr/>
          <a:lstStyle>
            <a:lvl1pPr algn="ctr"/>
          </a:lstStyle>
          <a:p>
            <a:r>
              <a:t>Doel</a:t>
            </a:r>
          </a:p>
        </p:txBody>
      </p:sp>
      <p:sp>
        <p:nvSpPr>
          <p:cNvPr id="278" name="Shape 278"/>
          <p:cNvSpPr>
            <a:spLocks noGrp="1"/>
          </p:cNvSpPr>
          <p:nvPr>
            <p:ph type="body" idx="1"/>
          </p:nvPr>
        </p:nvSpPr>
        <p:spPr>
          <a:xfrm>
            <a:off x="628650" y="1602168"/>
            <a:ext cx="7886700" cy="3960454"/>
          </a:xfrm>
          <a:prstGeom prst="rect">
            <a:avLst/>
          </a:prstGeom>
        </p:spPr>
        <p:txBody>
          <a:bodyPr/>
          <a:lstStyle/>
          <a:p>
            <a:pPr marL="0" indent="0" defTabSz="411479">
              <a:spcBef>
                <a:spcPts val="500"/>
              </a:spcBef>
              <a:buSzTx/>
              <a:buNone/>
              <a:defRPr sz="2300"/>
            </a:pPr>
            <a:r>
              <a:t>De EU heeft geen bevoegdheden tav stedelijk beleid maar faciliteert steden op vier punten via de Urban agenda:</a:t>
            </a:r>
          </a:p>
          <a:p>
            <a:pPr marL="308607" indent="-308607" defTabSz="411479">
              <a:spcBef>
                <a:spcPts val="500"/>
              </a:spcBef>
              <a:defRPr sz="2300"/>
            </a:pPr>
            <a:r>
              <a:t>Een verbetering van de kwaliteit van leven in een nieuw tijdperk</a:t>
            </a:r>
          </a:p>
          <a:p>
            <a:pPr marL="308607" indent="-308607" defTabSz="411479">
              <a:spcBef>
                <a:spcPts val="500"/>
              </a:spcBef>
              <a:defRPr sz="2300"/>
            </a:pPr>
            <a:r>
              <a:t>Betere regelgeving (bv open standaarden rondom data)</a:t>
            </a:r>
          </a:p>
          <a:p>
            <a:pPr marL="308607" indent="-308607" defTabSz="411479">
              <a:spcBef>
                <a:spcPts val="500"/>
              </a:spcBef>
              <a:defRPr sz="2300"/>
            </a:pPr>
            <a:r>
              <a:t>Betere werkbare en toegankelijke financiële instrumenten </a:t>
            </a:r>
          </a:p>
          <a:p>
            <a:pPr marL="308607" indent="-308607" defTabSz="411479">
              <a:spcBef>
                <a:spcPts val="500"/>
              </a:spcBef>
              <a:defRPr sz="2300"/>
            </a:pPr>
            <a:r>
              <a:t>Een Europees podium voor synergie en economische groei; delen van kennis maar ook de concurrentiepositie vergroten in de wereld. </a:t>
            </a:r>
          </a:p>
        </p:txBody>
      </p:sp>
      <p:sp>
        <p:nvSpPr>
          <p:cNvPr id="279" name="Shape 279"/>
          <p:cNvSpPr>
            <a:spLocks noGrp="1"/>
          </p:cNvSpPr>
          <p:nvPr>
            <p:ph type="sldNum" sz="quarter" idx="4294967295"/>
          </p:nvPr>
        </p:nvSpPr>
        <p:spPr>
          <a:xfrm>
            <a:off x="457200" y="6172201"/>
            <a:ext cx="65" cy="184666"/>
          </a:xfrm>
          <a:prstGeom prst="rect">
            <a:avLst/>
          </a:prstGeom>
          <a:extLst>
            <a:ext uri="{C572A759-6A51-4108-AA02-DFA0A04FC94B}">
              <ma14:wrappingTextBoxFlag xmlns:ma14="http://schemas.microsoft.com/office/mac/drawingml/2011/main" val="1"/>
            </a:ext>
          </a:extLst>
        </p:spPr>
        <p:txBody>
          <a:bodyPr lIns="0" tIns="0" rIns="0" bIns="0" anchor="t"/>
          <a:lstStyle>
            <a:lvl1pPr algn="l" defTabSz="457200">
              <a:defRPr b="1">
                <a:solidFill>
                  <a:srgbClr val="FFFFFF"/>
                </a:solidFill>
                <a:latin typeface="Arial"/>
                <a:ea typeface="Arial"/>
                <a:cs typeface="Arial"/>
                <a:sym typeface="Arial"/>
              </a:defRPr>
            </a:lvl1pPr>
          </a:lstStyle>
          <a:p>
            <a:endParaRPr dirty="0"/>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2" name="image24.png"/>
          <p:cNvPicPr>
            <a:picLocks noChangeAspect="1"/>
          </p:cNvPicPr>
          <p:nvPr/>
        </p:nvPicPr>
        <p:blipFill>
          <a:blip r:embed="rId2">
            <a:extLst/>
          </a:blip>
          <a:stretch>
            <a:fillRect/>
          </a:stretch>
        </p:blipFill>
        <p:spPr>
          <a:xfrm>
            <a:off x="863600" y="339130"/>
            <a:ext cx="7711969" cy="5233362"/>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Shape 284"/>
          <p:cNvSpPr>
            <a:spLocks noGrp="1"/>
          </p:cNvSpPr>
          <p:nvPr>
            <p:ph type="title"/>
          </p:nvPr>
        </p:nvSpPr>
        <p:spPr>
          <a:xfrm>
            <a:off x="457200" y="279400"/>
            <a:ext cx="8229600" cy="1143000"/>
          </a:xfrm>
          <a:prstGeom prst="rect">
            <a:avLst/>
          </a:prstGeom>
        </p:spPr>
        <p:txBody>
          <a:bodyPr/>
          <a:lstStyle>
            <a:lvl1pPr algn="ctr"/>
          </a:lstStyle>
          <a:p>
            <a:r>
              <a:t>De strategische positie</a:t>
            </a:r>
          </a:p>
        </p:txBody>
      </p:sp>
      <p:sp>
        <p:nvSpPr>
          <p:cNvPr id="285" name="Shape 285"/>
          <p:cNvSpPr>
            <a:spLocks noGrp="1"/>
          </p:cNvSpPr>
          <p:nvPr>
            <p:ph type="body" idx="1"/>
          </p:nvPr>
        </p:nvSpPr>
        <p:spPr>
          <a:xfrm>
            <a:off x="628651" y="1486879"/>
            <a:ext cx="7886701" cy="3960442"/>
          </a:xfrm>
          <a:prstGeom prst="rect">
            <a:avLst/>
          </a:prstGeom>
        </p:spPr>
        <p:txBody>
          <a:bodyPr/>
          <a:lstStyle/>
          <a:p>
            <a:pPr marL="332680" indent="-332680" defTabSz="443573">
              <a:spcBef>
                <a:spcPts val="400"/>
              </a:spcBef>
              <a:defRPr sz="2000"/>
            </a:pPr>
            <a:r>
              <a:t>Binnen de Europese thema’s raakt de Urban Agenda de kern van onze lokale opgave</a:t>
            </a:r>
          </a:p>
          <a:p>
            <a:pPr marL="332680" indent="-332680" defTabSz="443573">
              <a:spcBef>
                <a:spcPts val="400"/>
              </a:spcBef>
              <a:defRPr sz="2000"/>
            </a:pPr>
            <a:r>
              <a:t>De positie die we innemen specifiek binnen de Urban Agenda (via de digitale transitie) is een sleutelpositie voor Eindhoven en Nederland omdat we werken aan de digitale infrastructuur van Europa. De beïnvloeding in de afgelopen jaren heeft ons uiteindelijk deze uitnodiging opgeleverd.</a:t>
            </a:r>
          </a:p>
          <a:p>
            <a:pPr marL="332680" indent="-332680" defTabSz="443573">
              <a:spcBef>
                <a:spcPts val="400"/>
              </a:spcBef>
              <a:defRPr sz="2000"/>
            </a:pPr>
            <a:r>
              <a:t>Het voorzitterschap van het Knowledge Society Forum (KSF) zetten we in om het Europees (en landelijk) netwerk strategisch te verbinden.  </a:t>
            </a:r>
          </a:p>
          <a:p>
            <a:pPr marL="332680" indent="-332680" defTabSz="443573">
              <a:spcBef>
                <a:spcPts val="400"/>
              </a:spcBef>
              <a:defRPr sz="2000"/>
            </a:pPr>
            <a:r>
              <a:t>Via KSF is er de directe link met de Europese Commissie en de raad van de DG’s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 name="image8.png"/>
          <p:cNvPicPr>
            <a:picLocks noChangeAspect="1"/>
          </p:cNvPicPr>
          <p:nvPr/>
        </p:nvPicPr>
        <p:blipFill>
          <a:blip r:embed="rId2">
            <a:extLst/>
          </a:blip>
          <a:stretch>
            <a:fillRect/>
          </a:stretch>
        </p:blipFill>
        <p:spPr>
          <a:xfrm>
            <a:off x="520700" y="1149350"/>
            <a:ext cx="8102600" cy="45593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 name="Shape 288"/>
          <p:cNvSpPr>
            <a:spLocks noGrp="1"/>
          </p:cNvSpPr>
          <p:nvPr>
            <p:ph type="title"/>
          </p:nvPr>
        </p:nvSpPr>
        <p:spPr>
          <a:xfrm>
            <a:off x="1168846" y="393700"/>
            <a:ext cx="6806308" cy="1143000"/>
          </a:xfrm>
          <a:prstGeom prst="rect">
            <a:avLst/>
          </a:prstGeom>
        </p:spPr>
        <p:txBody>
          <a:bodyPr>
            <a:normAutofit fontScale="90000"/>
          </a:bodyPr>
          <a:lstStyle>
            <a:lvl1pPr algn="ctr" defTabSz="416051">
              <a:defRPr sz="4000"/>
            </a:lvl1pPr>
          </a:lstStyle>
          <a:p>
            <a:r>
              <a:t>Drie parallellen sporen vanuit synergy</a:t>
            </a:r>
          </a:p>
        </p:txBody>
      </p:sp>
      <p:sp>
        <p:nvSpPr>
          <p:cNvPr id="289" name="Shape 289"/>
          <p:cNvSpPr>
            <a:spLocks noGrp="1"/>
          </p:cNvSpPr>
          <p:nvPr>
            <p:ph type="body" idx="1"/>
          </p:nvPr>
        </p:nvSpPr>
        <p:spPr>
          <a:xfrm>
            <a:off x="628651" y="1912327"/>
            <a:ext cx="7886701" cy="3960446"/>
          </a:xfrm>
          <a:prstGeom prst="rect">
            <a:avLst/>
          </a:prstGeom>
        </p:spPr>
        <p:txBody>
          <a:bodyPr/>
          <a:lstStyle/>
          <a:p>
            <a:pPr>
              <a:spcBef>
                <a:spcPts val="600"/>
              </a:spcBef>
              <a:defRPr sz="2300"/>
            </a:pPr>
            <a:r>
              <a:t>We acteren op drie niveaus; Eindhoven, Nederland en Europa. Dit doen we tegelijkertijd</a:t>
            </a:r>
          </a:p>
          <a:p>
            <a:pPr>
              <a:spcBef>
                <a:spcPts val="600"/>
              </a:spcBef>
              <a:defRPr sz="2300"/>
            </a:pPr>
            <a:r>
              <a:t>We hebben 1 agenda waardoor we maar een keer investeren</a:t>
            </a:r>
          </a:p>
          <a:p>
            <a:pPr>
              <a:spcBef>
                <a:spcPts val="600"/>
              </a:spcBef>
              <a:defRPr sz="2300"/>
            </a:pPr>
            <a:r>
              <a:t>Onze lokale ambitie en tempo is de basis; hierdoor implementeren we in de praktijk en zijn we betrouwbaar</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z="4000" dirty="0" smtClean="0"/>
              <a:t>Strategische posities via </a:t>
            </a:r>
            <a:br>
              <a:rPr lang="nl-NL" sz="4000" dirty="0" smtClean="0"/>
            </a:br>
            <a:r>
              <a:rPr lang="nl-NL" sz="4000" dirty="0" smtClean="0"/>
              <a:t>Team Europa</a:t>
            </a:r>
            <a:endParaRPr lang="nl-NL" sz="4000" dirty="0"/>
          </a:p>
        </p:txBody>
      </p:sp>
      <p:sp>
        <p:nvSpPr>
          <p:cNvPr id="3" name="Tijdelijke aanduiding voor inhoud 2"/>
          <p:cNvSpPr>
            <a:spLocks noGrp="1"/>
          </p:cNvSpPr>
          <p:nvPr>
            <p:ph idx="1"/>
          </p:nvPr>
        </p:nvSpPr>
        <p:spPr>
          <a:xfrm>
            <a:off x="367550" y="1600200"/>
            <a:ext cx="4114930" cy="4955345"/>
          </a:xfrm>
        </p:spPr>
        <p:style>
          <a:lnRef idx="1">
            <a:schemeClr val="accent5"/>
          </a:lnRef>
          <a:fillRef idx="3">
            <a:schemeClr val="accent5"/>
          </a:fillRef>
          <a:effectRef idx="2">
            <a:schemeClr val="accent5"/>
          </a:effectRef>
          <a:fontRef idx="minor">
            <a:schemeClr val="lt1"/>
          </a:fontRef>
        </p:style>
        <p:txBody>
          <a:bodyPr/>
          <a:lstStyle/>
          <a:p>
            <a:pPr marL="0" indent="0">
              <a:buNone/>
            </a:pPr>
            <a:r>
              <a:rPr lang="nl-NL" sz="2600" b="1" dirty="0" smtClean="0"/>
              <a:t>Binnen Netwerken:</a:t>
            </a:r>
          </a:p>
          <a:p>
            <a:r>
              <a:rPr lang="nl-NL" sz="2600" dirty="0" smtClean="0"/>
              <a:t>Voorzitterschap ERRIN</a:t>
            </a:r>
          </a:p>
          <a:p>
            <a:r>
              <a:rPr lang="nl-NL" sz="2600" dirty="0" smtClean="0"/>
              <a:t>Voorzitter WG Smart </a:t>
            </a:r>
            <a:r>
              <a:rPr lang="nl-NL" sz="2600" dirty="0" err="1" smtClean="0"/>
              <a:t>Cities</a:t>
            </a:r>
            <a:r>
              <a:rPr lang="nl-NL" sz="2600" dirty="0" smtClean="0"/>
              <a:t> ERRIN</a:t>
            </a:r>
          </a:p>
          <a:p>
            <a:r>
              <a:rPr lang="nl-NL" sz="2600" dirty="0" smtClean="0"/>
              <a:t>Voorzitterschap EUROCITIES KSF</a:t>
            </a:r>
          </a:p>
          <a:p>
            <a:r>
              <a:rPr lang="nl-NL" sz="2600" dirty="0" smtClean="0"/>
              <a:t>Voorzitterschap LUCI</a:t>
            </a:r>
          </a:p>
          <a:p>
            <a:r>
              <a:rPr lang="nl-NL" sz="2600" dirty="0" err="1" smtClean="0"/>
              <a:t>Trekkerschap</a:t>
            </a:r>
            <a:r>
              <a:rPr lang="nl-NL" sz="2600" dirty="0" smtClean="0"/>
              <a:t> </a:t>
            </a:r>
            <a:r>
              <a:rPr lang="nl-NL" sz="2600" dirty="0" err="1" smtClean="0"/>
              <a:t>Vanguard</a:t>
            </a:r>
            <a:endParaRPr lang="nl-NL" sz="2600" dirty="0" smtClean="0"/>
          </a:p>
          <a:p>
            <a:r>
              <a:rPr lang="nl-NL" sz="2600" dirty="0" smtClean="0"/>
              <a:t>Stuurgroep ENOLL</a:t>
            </a:r>
          </a:p>
          <a:p>
            <a:pPr marL="0" indent="0">
              <a:buNone/>
            </a:pPr>
            <a:endParaRPr lang="nl-NL" sz="2800" dirty="0" smtClean="0"/>
          </a:p>
        </p:txBody>
      </p:sp>
      <p:sp>
        <p:nvSpPr>
          <p:cNvPr id="4" name="Tijdelijke aanduiding voor inhoud 2"/>
          <p:cNvSpPr txBox="1">
            <a:spLocks/>
          </p:cNvSpPr>
          <p:nvPr/>
        </p:nvSpPr>
        <p:spPr bwMode="auto">
          <a:xfrm>
            <a:off x="4590060" y="1600195"/>
            <a:ext cx="4320988" cy="4955350"/>
          </a:xfrm>
          <a:prstGeom prst="rect">
            <a:avLst/>
          </a:prstGeom>
          <a:ln/>
          <a:extLst/>
        </p:spPr>
        <p:style>
          <a:lnRef idx="1">
            <a:schemeClr val="accent5"/>
          </a:lnRef>
          <a:fillRef idx="3">
            <a:schemeClr val="accent5"/>
          </a:fillRef>
          <a:effectRef idx="2">
            <a:schemeClr val="accent5"/>
          </a:effectRef>
          <a:fontRef idx="minor">
            <a:schemeClr val="lt1"/>
          </a:fontRef>
        </p:style>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ＭＳ Ｐゴシック" pitchFamily="-65" charset="-128"/>
                <a:cs typeface="ＭＳ Ｐゴシック" pitchFamily="-103" charset="-128"/>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ＭＳ Ｐゴシック" pitchFamily="-65" charset="-128"/>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ＭＳ Ｐゴシック" pitchFamily="-65" charset="-128"/>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ＭＳ Ｐゴシック" pitchFamily="-65"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914400">
              <a:buNone/>
            </a:pPr>
            <a:r>
              <a:rPr lang="nl-NL" sz="2400" b="1" dirty="0" smtClean="0">
                <a:solidFill>
                  <a:schemeClr val="bg1"/>
                </a:solidFill>
              </a:rPr>
              <a:t>Lobby &amp; PR:</a:t>
            </a:r>
          </a:p>
          <a:p>
            <a:pPr defTabSz="914400"/>
            <a:r>
              <a:rPr lang="nl-NL" sz="2400" dirty="0" smtClean="0">
                <a:solidFill>
                  <a:schemeClr val="bg1"/>
                </a:solidFill>
              </a:rPr>
              <a:t>Deelname UA – Digital </a:t>
            </a:r>
            <a:r>
              <a:rPr lang="nl-NL" sz="2400" dirty="0" err="1" smtClean="0">
                <a:solidFill>
                  <a:schemeClr val="bg1"/>
                </a:solidFill>
              </a:rPr>
              <a:t>Transition</a:t>
            </a:r>
            <a:r>
              <a:rPr lang="nl-NL" sz="2400" dirty="0" smtClean="0">
                <a:solidFill>
                  <a:schemeClr val="bg1"/>
                </a:solidFill>
              </a:rPr>
              <a:t> WG</a:t>
            </a:r>
          </a:p>
          <a:p>
            <a:pPr defTabSz="914400"/>
            <a:r>
              <a:rPr lang="nl-NL" sz="2400" dirty="0" err="1" smtClean="0">
                <a:solidFill>
                  <a:schemeClr val="bg1"/>
                </a:solidFill>
              </a:rPr>
              <a:t>Trekkerschap</a:t>
            </a:r>
            <a:r>
              <a:rPr lang="nl-NL" sz="2400" dirty="0" smtClean="0">
                <a:solidFill>
                  <a:schemeClr val="bg1"/>
                </a:solidFill>
              </a:rPr>
              <a:t> UA WG Health; E-</a:t>
            </a:r>
            <a:r>
              <a:rPr lang="nl-NL" sz="2400" dirty="0" err="1" smtClean="0">
                <a:solidFill>
                  <a:schemeClr val="bg1"/>
                </a:solidFill>
              </a:rPr>
              <a:t>Gov</a:t>
            </a:r>
            <a:r>
              <a:rPr lang="nl-NL" sz="2400" dirty="0" smtClean="0">
                <a:solidFill>
                  <a:schemeClr val="bg1"/>
                </a:solidFill>
              </a:rPr>
              <a:t> &amp; WG 5G</a:t>
            </a:r>
          </a:p>
          <a:p>
            <a:pPr defTabSz="914400"/>
            <a:r>
              <a:rPr lang="nl-NL" sz="2400" dirty="0" smtClean="0">
                <a:solidFill>
                  <a:schemeClr val="bg1"/>
                </a:solidFill>
              </a:rPr>
              <a:t>Deelname EC Adviesgroep Stedelijk water </a:t>
            </a:r>
          </a:p>
          <a:p>
            <a:pPr defTabSz="914400"/>
            <a:r>
              <a:rPr lang="nl-NL" sz="2400" dirty="0" smtClean="0">
                <a:solidFill>
                  <a:schemeClr val="bg1"/>
                </a:solidFill>
              </a:rPr>
              <a:t>EIP Smart </a:t>
            </a:r>
            <a:r>
              <a:rPr lang="nl-NL" sz="2400" dirty="0" err="1" smtClean="0">
                <a:solidFill>
                  <a:schemeClr val="bg1"/>
                </a:solidFill>
              </a:rPr>
              <a:t>Cities</a:t>
            </a:r>
            <a:r>
              <a:rPr lang="nl-NL" sz="2400" dirty="0" smtClean="0">
                <a:solidFill>
                  <a:schemeClr val="bg1"/>
                </a:solidFill>
              </a:rPr>
              <a:t> &amp; event Eindhoven</a:t>
            </a:r>
          </a:p>
          <a:p>
            <a:pPr defTabSz="914400"/>
            <a:r>
              <a:rPr lang="nl-NL" sz="2400" dirty="0" smtClean="0">
                <a:solidFill>
                  <a:schemeClr val="bg1"/>
                </a:solidFill>
              </a:rPr>
              <a:t>ERRIN Design Days</a:t>
            </a:r>
          </a:p>
          <a:p>
            <a:pPr defTabSz="914400"/>
            <a:endParaRPr lang="nl-NL" sz="2800" dirty="0" smtClean="0"/>
          </a:p>
        </p:txBody>
      </p:sp>
    </p:spTree>
    <p:extLst>
      <p:ext uri="{BB962C8B-B14F-4D97-AF65-F5344CB8AC3E}">
        <p14:creationId xmlns:p14="http://schemas.microsoft.com/office/powerpoint/2010/main" val="92678020"/>
      </p:ext>
    </p:extLst>
  </p:cSld>
  <p:clrMapOvr>
    <a:masterClrMapping/>
  </p:clrMapOvr>
  <p:transition xmlns:p14="http://schemas.microsoft.com/office/powerpoint/2010/main" spd="slow">
    <p:fade/>
  </p:transitio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887" y="259976"/>
            <a:ext cx="8952225" cy="63380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239586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6" name="image9.png"/>
          <p:cNvPicPr>
            <a:picLocks noChangeAspect="1"/>
          </p:cNvPicPr>
          <p:nvPr/>
        </p:nvPicPr>
        <p:blipFill>
          <a:blip r:embed="rId2">
            <a:extLst/>
          </a:blip>
          <a:stretch>
            <a:fillRect/>
          </a:stretch>
        </p:blipFill>
        <p:spPr>
          <a:xfrm>
            <a:off x="520700" y="1149350"/>
            <a:ext cx="8102600" cy="45593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8" name="image10.png"/>
          <p:cNvPicPr>
            <a:picLocks noChangeAspect="1"/>
          </p:cNvPicPr>
          <p:nvPr/>
        </p:nvPicPr>
        <p:blipFill>
          <a:blip r:embed="rId2">
            <a:extLst/>
          </a:blip>
          <a:stretch>
            <a:fillRect/>
          </a:stretch>
        </p:blipFill>
        <p:spPr>
          <a:xfrm>
            <a:off x="520700" y="1149350"/>
            <a:ext cx="8102600" cy="4559300"/>
          </a:xfrm>
          <a:prstGeom prst="rect">
            <a:avLst/>
          </a:prstGeom>
          <a:ln w="12700">
            <a:miter lim="400000"/>
          </a:ln>
        </p:spPr>
      </p:pic>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 name="Shape 160"/>
          <p:cNvSpPr>
            <a:spLocks noGrp="1"/>
          </p:cNvSpPr>
          <p:nvPr>
            <p:ph type="title"/>
          </p:nvPr>
        </p:nvSpPr>
        <p:spPr>
          <a:xfrm>
            <a:off x="1157223" y="1576015"/>
            <a:ext cx="5540511" cy="3276132"/>
          </a:xfrm>
          <a:prstGeom prst="rect">
            <a:avLst/>
          </a:prstGeom>
        </p:spPr>
        <p:txBody>
          <a:bodyPr/>
          <a:lstStyle/>
          <a:p>
            <a:pPr algn="ctr" defTabSz="193485">
              <a:lnSpc>
                <a:spcPts val="2500"/>
              </a:lnSpc>
              <a:defRPr sz="1100"/>
            </a:pPr>
            <a:endParaRPr/>
          </a:p>
          <a:p>
            <a:pPr algn="ctr" defTabSz="193485">
              <a:lnSpc>
                <a:spcPts val="2500"/>
              </a:lnSpc>
              <a:defRPr sz="1100"/>
            </a:pPr>
            <a:endParaRPr/>
          </a:p>
          <a:p>
            <a:pPr algn="ctr" defTabSz="193485">
              <a:lnSpc>
                <a:spcPts val="2500"/>
              </a:lnSpc>
              <a:defRPr sz="1100"/>
            </a:pPr>
            <a:endParaRPr/>
          </a:p>
          <a:p>
            <a:pPr algn="ctr" defTabSz="193485">
              <a:lnSpc>
                <a:spcPts val="2500"/>
              </a:lnSpc>
              <a:defRPr sz="2200">
                <a:solidFill>
                  <a:srgbClr val="000000"/>
                </a:solidFill>
              </a:defRPr>
            </a:pPr>
            <a:r>
              <a:t>Bedrijfsvoering als infrastructuur onder de transformatie</a:t>
            </a:r>
            <a:br/>
            <a:r>
              <a:t/>
            </a:r>
            <a:br/>
            <a:r>
              <a:t/>
            </a:r>
            <a:br/>
            <a:r>
              <a:t/>
            </a:r>
            <a:br/>
            <a:r>
              <a:t/>
            </a:r>
            <a:br/>
            <a:endParaRPr/>
          </a:p>
        </p:txBody>
      </p:sp>
      <p:sp>
        <p:nvSpPr>
          <p:cNvPr id="161" name="Shape 161"/>
          <p:cNvSpPr/>
          <p:nvPr/>
        </p:nvSpPr>
        <p:spPr>
          <a:xfrm>
            <a:off x="1414104" y="3379311"/>
            <a:ext cx="5026749" cy="815337"/>
          </a:xfrm>
          <a:prstGeom prst="rect">
            <a:avLst/>
          </a:prstGeom>
          <a:ln w="12700">
            <a:miter lim="400000"/>
          </a:ln>
          <a:extLst>
            <a:ext uri="{C572A759-6A51-4108-AA02-DFA0A04FC94B}">
              <ma14:wrappingTextBoxFlag xmlns:ma14="http://schemas.microsoft.com/office/mac/drawingml/2011/main" val="1"/>
            </a:ext>
          </a:extLst>
        </p:spPr>
        <p:txBody>
          <a:bodyPr lIns="45718" tIns="45718" rIns="45718" bIns="45718">
            <a:spAutoFit/>
          </a:bodyPr>
          <a:lstStyle/>
          <a:p>
            <a:pPr algn="ctr">
              <a:defRPr sz="1600" i="1">
                <a:latin typeface="Trebuchet MS"/>
                <a:ea typeface="Trebuchet MS"/>
                <a:cs typeface="Trebuchet MS"/>
                <a:sym typeface="Trebuchet MS"/>
              </a:defRPr>
            </a:pPr>
            <a:r>
              <a:t>‘Moving towards meaningful technology that enhances the quality of life of every citizen it touches.</a:t>
            </a:r>
            <a:r>
              <a:rPr i="0"/>
              <a:t>’</a:t>
            </a:r>
            <a:r>
              <a:rPr>
                <a:latin typeface="+mj-lt"/>
                <a:ea typeface="+mj-ea"/>
                <a:cs typeface="+mj-cs"/>
                <a:sym typeface="Calibri"/>
              </a:rPr>
              <a:t>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 name="Shape 163"/>
          <p:cNvSpPr>
            <a:spLocks noGrp="1"/>
          </p:cNvSpPr>
          <p:nvPr>
            <p:ph type="title" idx="4294967295"/>
          </p:nvPr>
        </p:nvSpPr>
        <p:spPr>
          <a:xfrm>
            <a:off x="457200" y="367796"/>
            <a:ext cx="8229600" cy="1143004"/>
          </a:xfrm>
          <a:prstGeom prst="rect">
            <a:avLst/>
          </a:prstGeom>
          <a:extLst>
            <a:ext uri="{C572A759-6A51-4108-AA02-DFA0A04FC94B}">
              <ma14:wrappingTextBoxFlag xmlns:ma14="http://schemas.microsoft.com/office/mac/drawingml/2011/main" val="1"/>
            </a:ext>
          </a:extLst>
        </p:spPr>
        <p:txBody>
          <a:bodyPr>
            <a:normAutofit/>
          </a:bodyPr>
          <a:lstStyle/>
          <a:p>
            <a:r>
              <a:t>De impact van data </a:t>
            </a:r>
          </a:p>
        </p:txBody>
      </p:sp>
      <p:sp>
        <p:nvSpPr>
          <p:cNvPr id="164" name="Shape 164"/>
          <p:cNvSpPr/>
          <p:nvPr/>
        </p:nvSpPr>
        <p:spPr>
          <a:xfrm>
            <a:off x="-2" y="59293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defRPr>
            </a:pPr>
            <a:endParaRPr/>
          </a:p>
        </p:txBody>
      </p:sp>
      <p:pic>
        <p:nvPicPr>
          <p:cNvPr id="165" name="image11.png" descr="logo_wit.png"/>
          <p:cNvPicPr>
            <a:picLocks noChangeAspect="1"/>
          </p:cNvPicPr>
          <p:nvPr/>
        </p:nvPicPr>
        <p:blipFill>
          <a:blip r:embed="rId2">
            <a:extLst/>
          </a:blip>
          <a:stretch>
            <a:fillRect/>
          </a:stretch>
        </p:blipFill>
        <p:spPr>
          <a:xfrm>
            <a:off x="7108825" y="6197600"/>
            <a:ext cx="1323975" cy="392115"/>
          </a:xfrm>
          <a:prstGeom prst="rect">
            <a:avLst/>
          </a:prstGeom>
          <a:ln w="12700">
            <a:miter lim="400000"/>
          </a:ln>
        </p:spPr>
      </p:pic>
      <p:sp>
        <p:nvSpPr>
          <p:cNvPr id="166" name="Shape 166"/>
          <p:cNvSpPr>
            <a:spLocks noGrp="1"/>
          </p:cNvSpPr>
          <p:nvPr>
            <p:ph type="body" idx="4294967295"/>
          </p:nvPr>
        </p:nvSpPr>
        <p:spPr>
          <a:xfrm>
            <a:off x="457198" y="1331117"/>
            <a:ext cx="8229604" cy="4525965"/>
          </a:xfrm>
          <a:prstGeom prst="rect">
            <a:avLst/>
          </a:prstGeom>
          <a:extLst>
            <a:ext uri="{C572A759-6A51-4108-AA02-DFA0A04FC94B}">
              <ma14:wrappingTextBoxFlag xmlns:ma14="http://schemas.microsoft.com/office/mac/drawingml/2011/main" val="1"/>
            </a:ext>
          </a:extLst>
        </p:spPr>
        <p:txBody>
          <a:bodyPr>
            <a:normAutofit/>
          </a:bodyPr>
          <a:lstStyle/>
          <a:p>
            <a:pPr marL="325754" indent="-325754" defTabSz="868680">
              <a:buChar char="•"/>
              <a:defRPr sz="2400"/>
            </a:pPr>
            <a:endParaRPr/>
          </a:p>
          <a:p>
            <a:pPr marL="325754" indent="-325754" defTabSz="868680">
              <a:buChar char="•"/>
              <a:defRPr sz="2400"/>
            </a:pPr>
            <a:r>
              <a:t>Iedere organisatie (overheid en bedrijfsleven) veranderd fundamenteel door snelheid, beschikbaarheid maar met name steeds betere kwaliteit van data. </a:t>
            </a:r>
          </a:p>
          <a:p>
            <a:pPr marL="325754" indent="-325754" defTabSz="868680">
              <a:buChar char="•"/>
              <a:defRPr sz="2400"/>
            </a:pPr>
            <a:r>
              <a:t>De impact van de rol van het CIO binnen organisaties groeit, iedereen voelt het.</a:t>
            </a:r>
          </a:p>
          <a:p>
            <a:pPr marL="325754" indent="-325754" defTabSz="868680">
              <a:buChar char="•"/>
              <a:defRPr sz="2400"/>
            </a:pPr>
            <a:r>
              <a:t>Overheid, bedrijfsleven, kennisinstituten en inwoners kunnen niet zonder elkaar. Het vraagt om nieuwe manieren van samenwerken en organiseren. </a:t>
            </a:r>
          </a:p>
        </p:txBody>
      </p:sp>
    </p:spTree>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 name="Shape 168"/>
          <p:cNvSpPr>
            <a:spLocks noGrp="1"/>
          </p:cNvSpPr>
          <p:nvPr>
            <p:ph type="title" idx="4294967295"/>
          </p:nvPr>
        </p:nvSpPr>
        <p:spPr>
          <a:xfrm>
            <a:off x="457200" y="274637"/>
            <a:ext cx="8229600" cy="1143001"/>
          </a:xfrm>
          <a:prstGeom prst="rect">
            <a:avLst/>
          </a:prstGeom>
          <a:extLst>
            <a:ext uri="{C572A759-6A51-4108-AA02-DFA0A04FC94B}">
              <ma14:wrappingTextBoxFlag xmlns:ma14="http://schemas.microsoft.com/office/mac/drawingml/2011/main" val="1"/>
            </a:ext>
          </a:extLst>
        </p:spPr>
        <p:txBody>
          <a:bodyPr>
            <a:normAutofit/>
          </a:bodyPr>
          <a:lstStyle/>
          <a:p>
            <a:r>
              <a:t>De aanpak </a:t>
            </a:r>
          </a:p>
        </p:txBody>
      </p:sp>
      <p:sp>
        <p:nvSpPr>
          <p:cNvPr id="169" name="Shape 169"/>
          <p:cNvSpPr>
            <a:spLocks noGrp="1"/>
          </p:cNvSpPr>
          <p:nvPr>
            <p:ph type="body" idx="4294967295"/>
          </p:nvPr>
        </p:nvSpPr>
        <p:spPr>
          <a:xfrm>
            <a:off x="457199" y="1044930"/>
            <a:ext cx="8229601" cy="4525963"/>
          </a:xfrm>
          <a:prstGeom prst="rect">
            <a:avLst/>
          </a:prstGeom>
          <a:extLst>
            <a:ext uri="{C572A759-6A51-4108-AA02-DFA0A04FC94B}">
              <ma14:wrappingTextBoxFlag xmlns:ma14="http://schemas.microsoft.com/office/mac/drawingml/2011/main" val="1"/>
            </a:ext>
          </a:extLst>
        </p:spPr>
        <p:txBody>
          <a:bodyPr>
            <a:normAutofit/>
          </a:bodyPr>
          <a:lstStyle/>
          <a:p>
            <a:pPr marL="325754" indent="-325754" defTabSz="868680">
              <a:buChar char="•"/>
              <a:defRPr sz="3000"/>
            </a:pPr>
            <a:endParaRPr/>
          </a:p>
          <a:p>
            <a:pPr marL="325754" indent="-325754" defTabSz="868680">
              <a:buChar char="•"/>
              <a:defRPr sz="2200"/>
            </a:pPr>
            <a:r>
              <a:t>Heldere focus en goede uitgangspunten als basis</a:t>
            </a:r>
          </a:p>
          <a:p>
            <a:pPr marL="325754" indent="-325754" defTabSz="868680">
              <a:buChar char="•"/>
              <a:defRPr sz="2200"/>
            </a:pPr>
            <a:r>
              <a:t>‘Graag gedaan’ de basis voor onze dienstverlening</a:t>
            </a:r>
          </a:p>
          <a:p>
            <a:pPr marL="325754" indent="-325754" defTabSz="868680">
              <a:buChar char="•"/>
              <a:defRPr sz="2200"/>
            </a:pPr>
            <a:r>
              <a:t>Processen op basis vanuit de leefwereld en de bedoeling; het systeem volgt</a:t>
            </a:r>
          </a:p>
          <a:p>
            <a:pPr marL="325754" indent="-325754" defTabSz="868680">
              <a:buChar char="•"/>
              <a:defRPr sz="2200"/>
            </a:pPr>
            <a:r>
              <a:t>Metrokaart als implementatie instrument </a:t>
            </a:r>
          </a:p>
          <a:p>
            <a:pPr marL="325754" indent="-325754" defTabSz="868680">
              <a:buChar char="•"/>
              <a:defRPr sz="2200"/>
            </a:pPr>
            <a:r>
              <a:t>Design is leading bij de inrichting van de sturingsinformatie</a:t>
            </a:r>
          </a:p>
          <a:p>
            <a:pPr marL="325754" indent="-325754" defTabSz="868680">
              <a:buChar char="•"/>
              <a:defRPr sz="2200"/>
            </a:pPr>
            <a:r>
              <a:t>Van inhoud naar infrastructuur op basis van nieuwe principes</a:t>
            </a:r>
          </a:p>
          <a:p>
            <a:pPr marL="325754" indent="-325754" defTabSz="868680">
              <a:buChar char="•"/>
              <a:defRPr sz="2200"/>
            </a:pPr>
            <a:r>
              <a:t>De digitale transitie op drie niveaus</a:t>
            </a:r>
          </a:p>
        </p:txBody>
      </p:sp>
      <p:sp>
        <p:nvSpPr>
          <p:cNvPr id="170" name="Shape 170"/>
          <p:cNvSpPr/>
          <p:nvPr/>
        </p:nvSpPr>
        <p:spPr>
          <a:xfrm>
            <a:off x="-2" y="59293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defRPr>
            </a:pPr>
            <a:endParaRPr/>
          </a:p>
        </p:txBody>
      </p:sp>
      <p:pic>
        <p:nvPicPr>
          <p:cNvPr id="171" name="image11.png" descr="logo_wit.png"/>
          <p:cNvPicPr>
            <a:picLocks noChangeAspect="1"/>
          </p:cNvPicPr>
          <p:nvPr/>
        </p:nvPicPr>
        <p:blipFill>
          <a:blip r:embed="rId2">
            <a:extLst/>
          </a:blip>
          <a:stretch>
            <a:fillRect/>
          </a:stretch>
        </p:blipFill>
        <p:spPr>
          <a:xfrm>
            <a:off x="7108825" y="6197600"/>
            <a:ext cx="1323975" cy="392115"/>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 name="Shape 173"/>
          <p:cNvSpPr>
            <a:spLocks noGrp="1"/>
          </p:cNvSpPr>
          <p:nvPr>
            <p:ph type="title" idx="4294967295"/>
          </p:nvPr>
        </p:nvSpPr>
        <p:spPr>
          <a:xfrm>
            <a:off x="457199" y="109517"/>
            <a:ext cx="8229601" cy="1143001"/>
          </a:xfrm>
          <a:prstGeom prst="rect">
            <a:avLst/>
          </a:prstGeom>
          <a:extLst>
            <a:ext uri="{C572A759-6A51-4108-AA02-DFA0A04FC94B}">
              <ma14:wrappingTextBoxFlag xmlns:ma14="http://schemas.microsoft.com/office/mac/drawingml/2011/main" val="1"/>
            </a:ext>
          </a:extLst>
        </p:spPr>
        <p:txBody>
          <a:bodyPr>
            <a:normAutofit/>
          </a:bodyPr>
          <a:lstStyle/>
          <a:p>
            <a:r>
              <a:t>Processen </a:t>
            </a:r>
          </a:p>
        </p:txBody>
      </p:sp>
      <p:sp>
        <p:nvSpPr>
          <p:cNvPr id="174" name="Shape 174"/>
          <p:cNvSpPr/>
          <p:nvPr/>
        </p:nvSpPr>
        <p:spPr>
          <a:xfrm>
            <a:off x="-2" y="5929312"/>
            <a:ext cx="9144004" cy="928689"/>
          </a:xfrm>
          <a:prstGeom prst="rect">
            <a:avLst/>
          </a:prstGeom>
          <a:solidFill>
            <a:srgbClr val="DC1C1C"/>
          </a:solidFill>
          <a:ln w="12700">
            <a:miter lim="400000"/>
          </a:ln>
        </p:spPr>
        <p:txBody>
          <a:bodyPr lIns="45718" tIns="45718" rIns="45718" bIns="45718" anchor="ctr"/>
          <a:lstStyle/>
          <a:p>
            <a:pPr algn="ctr" defTabSz="912812">
              <a:defRPr sz="1900">
                <a:solidFill>
                  <a:srgbClr val="FFFFFF"/>
                </a:solidFill>
              </a:defRPr>
            </a:pPr>
            <a:endParaRPr/>
          </a:p>
        </p:txBody>
      </p:sp>
      <p:pic>
        <p:nvPicPr>
          <p:cNvPr id="175" name="image11.png" descr="logo_wit.png"/>
          <p:cNvPicPr>
            <a:picLocks noChangeAspect="1"/>
          </p:cNvPicPr>
          <p:nvPr/>
        </p:nvPicPr>
        <p:blipFill>
          <a:blip r:embed="rId2">
            <a:extLst/>
          </a:blip>
          <a:stretch>
            <a:fillRect/>
          </a:stretch>
        </p:blipFill>
        <p:spPr>
          <a:xfrm>
            <a:off x="7108825" y="6197600"/>
            <a:ext cx="1323975" cy="392115"/>
          </a:xfrm>
          <a:prstGeom prst="rect">
            <a:avLst/>
          </a:prstGeom>
          <a:ln w="12700">
            <a:miter lim="400000"/>
          </a:ln>
        </p:spPr>
      </p:pic>
      <p:pic>
        <p:nvPicPr>
          <p:cNvPr id="176" name="image12.png"/>
          <p:cNvPicPr>
            <a:picLocks noChangeAspect="1"/>
          </p:cNvPicPr>
          <p:nvPr/>
        </p:nvPicPr>
        <p:blipFill>
          <a:blip r:embed="rId3">
            <a:extLst/>
          </a:blip>
          <a:stretch>
            <a:fillRect/>
          </a:stretch>
        </p:blipFill>
        <p:spPr>
          <a:xfrm>
            <a:off x="598188" y="967261"/>
            <a:ext cx="8314644" cy="4923478"/>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dissolve/>
      </p:transition>
    </mc:Choice>
    <mc:Fallback xmlns="">
      <p:transition spd="med">
        <p:fade/>
      </p:transitio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thema">
  <a:themeElements>
    <a:clrScheme name="Office-th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thema">
      <a:majorFont>
        <a:latin typeface="Calibri"/>
        <a:ea typeface="Calibri"/>
        <a:cs typeface="Calibri"/>
      </a:majorFont>
      <a:minorFont>
        <a:latin typeface="Helvetica"/>
        <a:ea typeface="Helvetica"/>
        <a:cs typeface="Helvetica"/>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thema">
  <a:themeElements>
    <a:clrScheme name="Office-thema">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thema">
      <a:majorFont>
        <a:latin typeface="Calibri"/>
        <a:ea typeface="Calibri"/>
        <a:cs typeface="Calibri"/>
      </a:majorFont>
      <a:minorFont>
        <a:latin typeface="Helvetica"/>
        <a:ea typeface="Helvetica"/>
        <a:cs typeface="Helvetica"/>
      </a:minorFont>
    </a:fontScheme>
    <a:fmtScheme name="Office-them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000000"/>
            </a:solidFill>
            <a:effectLst/>
            <a:uFillTx/>
            <a:latin typeface="+mj-lt"/>
            <a:ea typeface="+mj-ea"/>
            <a:cs typeface="+mj-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24</TotalTime>
  <Words>1178</Words>
  <Application>Microsoft Macintosh PowerPoint</Application>
  <PresentationFormat>Diavoorstelling (4:3)</PresentationFormat>
  <Paragraphs>125</Paragraphs>
  <Slides>32</Slides>
  <Notes>2</Notes>
  <HiddenSlides>0</HiddenSlides>
  <MMClips>0</MMClips>
  <ScaleCrop>false</ScaleCrop>
  <HeadingPairs>
    <vt:vector size="4" baseType="variant">
      <vt:variant>
        <vt:lpstr>Thema</vt:lpstr>
      </vt:variant>
      <vt:variant>
        <vt:i4>1</vt:i4>
      </vt:variant>
      <vt:variant>
        <vt:lpstr>Diatitels</vt:lpstr>
      </vt:variant>
      <vt:variant>
        <vt:i4>32</vt:i4>
      </vt:variant>
    </vt:vector>
  </HeadingPairs>
  <TitlesOfParts>
    <vt:vector size="33" baseType="lpstr">
      <vt:lpstr>Office-thema</vt:lpstr>
      <vt:lpstr>PowerPoint-presentatie</vt:lpstr>
      <vt:lpstr>PowerPoint-presentatie</vt:lpstr>
      <vt:lpstr>PowerPoint-presentatie</vt:lpstr>
      <vt:lpstr>PowerPoint-presentatie</vt:lpstr>
      <vt:lpstr>PowerPoint-presentatie</vt:lpstr>
      <vt:lpstr>   Bedrijfsvoering als infrastructuur onder de transformatie     </vt:lpstr>
      <vt:lpstr>De impact van data </vt:lpstr>
      <vt:lpstr>De aanpak </vt:lpstr>
      <vt:lpstr>Processen </vt:lpstr>
      <vt:lpstr>De metrokaart gem. Eindhoven </vt:lpstr>
      <vt:lpstr>Van data naar informatie; het dashboard</vt:lpstr>
      <vt:lpstr>Rol CIO: verbinden binnen de organisatie</vt:lpstr>
      <vt:lpstr>Gegevensmanagement  gemeente Eindhoven </vt:lpstr>
      <vt:lpstr>Borgen gemeenschappelijke aspecten in driehoek</vt:lpstr>
      <vt:lpstr>Ontwikkelingen – meer samen</vt:lpstr>
      <vt:lpstr>Rol CIO: verbinden met en in de stad</vt:lpstr>
      <vt:lpstr>PowerPoint-presentatie</vt:lpstr>
      <vt:lpstr>PowerPoint-presentatie</vt:lpstr>
      <vt:lpstr>PowerPoint-presentatie</vt:lpstr>
      <vt:lpstr>PowerPoint-presentatie</vt:lpstr>
      <vt:lpstr>Data &amp; IoT beleid in de stad</vt:lpstr>
      <vt:lpstr>PowerPoint-presentatie</vt:lpstr>
      <vt:lpstr>Eindhoven IoT Charter</vt:lpstr>
      <vt:lpstr>Rol CIO: verbinden met en in het land en in Europa</vt:lpstr>
      <vt:lpstr>Nederland organiseert zich rondom digitalisering en ICT</vt:lpstr>
      <vt:lpstr>Wat is de Urban Agenda</vt:lpstr>
      <vt:lpstr>Doel</vt:lpstr>
      <vt:lpstr>PowerPoint-presentatie</vt:lpstr>
      <vt:lpstr>De strategische positie</vt:lpstr>
      <vt:lpstr>Drie parallellen sporen vanuit synergy</vt:lpstr>
      <vt:lpstr>Strategische posities via  Team Europa</vt:lpstr>
      <vt:lpstr>PowerPoint-presentatie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Jaap Haenen</dc:creator>
  <cp:lastModifiedBy>Henriette van den Heuvel</cp:lastModifiedBy>
  <cp:revision>4</cp:revision>
  <dcterms:modified xsi:type="dcterms:W3CDTF">2017-10-10T11:18:20Z</dcterms:modified>
</cp:coreProperties>
</file>