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 id="2147483737" r:id="rId2"/>
  </p:sldMasterIdLst>
  <p:notesMasterIdLst>
    <p:notesMasterId r:id="rId16"/>
  </p:notesMasterIdLst>
  <p:handoutMasterIdLst>
    <p:handoutMasterId r:id="rId17"/>
  </p:handoutMasterIdLst>
  <p:sldIdLst>
    <p:sldId id="266" r:id="rId3"/>
    <p:sldId id="267" r:id="rId4"/>
    <p:sldId id="288" r:id="rId5"/>
    <p:sldId id="289" r:id="rId6"/>
    <p:sldId id="285" r:id="rId7"/>
    <p:sldId id="279" r:id="rId8"/>
    <p:sldId id="290" r:id="rId9"/>
    <p:sldId id="280" r:id="rId10"/>
    <p:sldId id="284" r:id="rId11"/>
    <p:sldId id="281" r:id="rId12"/>
    <p:sldId id="286" r:id="rId13"/>
    <p:sldId id="287" r:id="rId14"/>
    <p:sldId id="282" r:id="rId15"/>
  </p:sldIdLst>
  <p:sldSz cx="9144000" cy="6858000" type="screen4x3"/>
  <p:notesSz cx="6797675" cy="9926638"/>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13">
          <p15:clr>
            <a:srgbClr val="A4A3A4"/>
          </p15:clr>
        </p15:guide>
        <p15:guide id="2" orient="horz" pos="3871">
          <p15:clr>
            <a:srgbClr val="A4A3A4"/>
          </p15:clr>
        </p15:guide>
        <p15:guide id="3" pos="2880">
          <p15:clr>
            <a:srgbClr val="A4A3A4"/>
          </p15:clr>
        </p15:guide>
        <p15:guide id="4" pos="310">
          <p15:clr>
            <a:srgbClr val="A4A3A4"/>
          </p15:clr>
        </p15:guide>
        <p15:guide id="5" pos="5498">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880" y="-112"/>
      </p:cViewPr>
      <p:guideLst>
        <p:guide orient="horz" pos="1026"/>
        <p:guide orient="horz" pos="3871"/>
        <p:guide pos="2880"/>
        <p:guide pos="310"/>
        <p:guide pos="5545"/>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E7F393C-6EC8-45EA-8A7B-CAE425F76153}" type="datetimeFigureOut">
              <a:rPr lang="nl-NL" smtClean="0"/>
              <a:pPr/>
              <a:t>13-10-17</a:t>
            </a:fld>
            <a:endParaRPr lang="nl-NL" dirty="0"/>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dirty="0"/>
          </a:p>
        </p:txBody>
      </p:sp>
    </p:spTree>
    <p:extLst>
      <p:ext uri="{BB962C8B-B14F-4D97-AF65-F5344CB8AC3E}">
        <p14:creationId xmlns:p14="http://schemas.microsoft.com/office/powerpoint/2010/main" val="16998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C0B33-3943-42F1-973C-9CDD51C76BBD}" type="datetimeFigureOut">
              <a:rPr lang="nl-NL" smtClean="0"/>
              <a:pPr/>
              <a:t>13-10-17</a:t>
            </a:fld>
            <a:endParaRPr lang="nl-NL" dirty="0"/>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18057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301147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solidFill>
                  <a:prstClr val="black"/>
                </a:solidFill>
                <a:latin typeface="Calibri"/>
              </a:rPr>
              <a:pPr/>
              <a:t>6</a:t>
            </a:fld>
            <a:endParaRPr lang="nl-NL" dirty="0">
              <a:solidFill>
                <a:prstClr val="black"/>
              </a:solidFill>
              <a:latin typeface="Calibri"/>
            </a:endParaRPr>
          </a:p>
        </p:txBody>
      </p:sp>
    </p:spTree>
    <p:extLst>
      <p:ext uri="{BB962C8B-B14F-4D97-AF65-F5344CB8AC3E}">
        <p14:creationId xmlns:p14="http://schemas.microsoft.com/office/powerpoint/2010/main" val="1345632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solidFill>
                  <a:prstClr val="black"/>
                </a:solidFill>
                <a:latin typeface="Calibri"/>
              </a:rPr>
              <a:pPr/>
              <a:t>7</a:t>
            </a:fld>
            <a:endParaRPr lang="nl-NL" dirty="0">
              <a:solidFill>
                <a:prstClr val="black"/>
              </a:solidFill>
              <a:latin typeface="Calibri"/>
            </a:endParaRPr>
          </a:p>
        </p:txBody>
      </p:sp>
    </p:spTree>
    <p:extLst>
      <p:ext uri="{BB962C8B-B14F-4D97-AF65-F5344CB8AC3E}">
        <p14:creationId xmlns:p14="http://schemas.microsoft.com/office/powerpoint/2010/main" val="1345632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solidFill>
                  <a:prstClr val="black"/>
                </a:solidFill>
                <a:latin typeface="Calibri"/>
              </a:rPr>
              <a:pPr/>
              <a:t>11</a:t>
            </a:fld>
            <a:endParaRPr lang="nl-NL" dirty="0">
              <a:solidFill>
                <a:prstClr val="black"/>
              </a:solidFill>
              <a:latin typeface="Calibri"/>
            </a:endParaRPr>
          </a:p>
        </p:txBody>
      </p:sp>
    </p:spTree>
    <p:extLst>
      <p:ext uri="{BB962C8B-B14F-4D97-AF65-F5344CB8AC3E}">
        <p14:creationId xmlns:p14="http://schemas.microsoft.com/office/powerpoint/2010/main" val="1921775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2236988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5" name="Groep 8"/>
          <p:cNvGrpSpPr>
            <a:grpSpLocks noSelect="1"/>
          </p:cNvGrpSpPr>
          <p:nvPr userDrawn="1"/>
        </p:nvGrpSpPr>
        <p:grpSpPr bwMode="black">
          <a:xfrm>
            <a:off x="182563" y="108649"/>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2B73D82E-34C7-4443-9795-4B5B5DED72AE}" type="datetime1">
              <a:rPr lang="nl-NL" noProof="1" smtClean="0"/>
              <a:t>13-10-17</a:t>
            </a:fld>
            <a:endParaRPr lang="nl-NL" noProof="1"/>
          </a:p>
        </p:txBody>
      </p:sp>
      <p:sp>
        <p:nvSpPr>
          <p:cNvPr id="33" name="Afgeronde rechthoek 32"/>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datum 2"/>
          <p:cNvSpPr>
            <a:spLocks noGrp="1" noSelect="1"/>
          </p:cNvSpPr>
          <p:nvPr>
            <p:ph type="dt" sz="half" idx="10"/>
          </p:nvPr>
        </p:nvSpPr>
        <p:spPr bwMode="gray"/>
        <p:txBody>
          <a:bodyPr/>
          <a:lstStyle/>
          <a:p>
            <a:fld id="{1A77BA14-42C5-46AA-9FAD-892BA193696F}" type="datetime1">
              <a:rPr lang="nl-NL" smtClean="0"/>
              <a:t>13-10-17</a:t>
            </a:fld>
            <a:endParaRPr lang="nl-NL" dirty="0"/>
          </a:p>
        </p:txBody>
      </p:sp>
      <p:sp>
        <p:nvSpPr>
          <p:cNvPr id="4" name="Tijdelijke aanduiding voor voettekst 3"/>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D87E8CE-33A9-43EE-B25B-F09963B573BA}" type="datetime1">
              <a:rPr lang="nl-NL" smtClean="0"/>
              <a:t>13-10-17</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1BCA4B4-8389-46FE-AE0C-0A1FAFD8F720}" type="datetime1">
              <a:rPr lang="nl-NL" smtClean="0"/>
              <a:t>13-10-17</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FF"/>
              </a:solidFill>
            </a:endParaRPr>
          </a:p>
        </p:txBody>
      </p:sp>
      <p:grpSp>
        <p:nvGrpSpPr>
          <p:cNvPr id="5" name="Groep 8"/>
          <p:cNvGrpSpPr>
            <a:grpSpLocks noSelect="1"/>
          </p:cNvGrpSpPr>
          <p:nvPr userDrawn="1"/>
        </p:nvGrpSpPr>
        <p:grpSpPr bwMode="black">
          <a:xfrm>
            <a:off x="182563" y="108649"/>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3"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4"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5"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6"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7"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8"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9"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0"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1"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2"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3"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4"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5"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6"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7"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8"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9"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2B73D82E-34C7-4443-9795-4B5B5DED72AE}" type="datetime1">
              <a:rPr lang="nl-NL" noProof="1" smtClean="0">
                <a:solidFill>
                  <a:srgbClr val="FFFFFF"/>
                </a:solidFill>
              </a:rPr>
              <a:pPr/>
              <a:t>13-10-17</a:t>
            </a:fld>
            <a:endParaRPr lang="nl-NL" noProof="1">
              <a:solidFill>
                <a:srgbClr val="FFFFFF"/>
              </a:solidFill>
            </a:endParaRPr>
          </a:p>
        </p:txBody>
      </p:sp>
      <p:sp>
        <p:nvSpPr>
          <p:cNvPr id="33" name="Afgeronde rechthoek 32"/>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000" noProof="1" smtClean="0">
                <a:solidFill>
                  <a:srgbClr val="000000"/>
                </a:solidFill>
              </a:rPr>
              <a:t>Deze dia  is zo gemaakt dat je zelf een afbeelding kan invoegen. </a:t>
            </a:r>
          </a:p>
          <a:p>
            <a:endParaRPr lang="nl-NL" sz="1000" noProof="1" smtClean="0">
              <a:solidFill>
                <a:srgbClr val="000000"/>
              </a:solidFill>
            </a:endParaRPr>
          </a:p>
          <a:p>
            <a:r>
              <a:rPr lang="nl-NL" sz="1000" noProof="1" smtClean="0">
                <a:solidFill>
                  <a:srgbClr val="000000"/>
                </a:solidFill>
              </a:rPr>
              <a:t>Klik met de rechtermuisknop in de achtergrond en kies Achtergrond opmaken. Klik op Opvulling met figuur of bitmappatroon en dan op Invoegen uit bestand. Kies de afbeelding en klik op Invoegen en Sluiten.</a:t>
            </a:r>
          </a:p>
          <a:p>
            <a:endParaRPr lang="nl-NL" sz="1000" noProof="1" smtClean="0">
              <a:solidFill>
                <a:srgbClr val="000000"/>
              </a:solidFill>
            </a:endParaRPr>
          </a:p>
          <a:p>
            <a:r>
              <a:rPr lang="nl-NL" sz="1000" noProof="1" smtClean="0">
                <a:solidFill>
                  <a:srgbClr val="000000"/>
                </a:solidFill>
              </a:rPr>
              <a:t>Klik niet op Overal toepassen omdat de afbeelding dan op alle dia’s komt. Met ctrl + z kan je dit ongedaan maken.</a:t>
            </a:r>
          </a:p>
          <a:p>
            <a:endParaRPr lang="nl-NL" sz="1000" noProof="1" smtClean="0">
              <a:solidFill>
                <a:srgbClr val="000000"/>
              </a:solidFill>
            </a:endParaRPr>
          </a:p>
          <a:p>
            <a:r>
              <a:rPr lang="nl-NL" sz="1000" noProof="1" smtClean="0">
                <a:solidFill>
                  <a:srgbClr val="000000"/>
                </a:solidFill>
              </a:rPr>
              <a:t>Voor het mooiste resultaat is de beeldverhouding 1024 x 768 pixels. Het beeld blijft dan scherp en vervormt niet.</a:t>
            </a:r>
          </a:p>
          <a:p>
            <a:endParaRPr lang="nl-NL" sz="1000" noProof="1">
              <a:solidFill>
                <a:srgbClr val="000000"/>
              </a:solidFill>
            </a:endParaRPr>
          </a:p>
        </p:txBody>
      </p:sp>
    </p:spTree>
    <p:extLst>
      <p:ext uri="{BB962C8B-B14F-4D97-AF65-F5344CB8AC3E}">
        <p14:creationId xmlns:p14="http://schemas.microsoft.com/office/powerpoint/2010/main" val="390304635"/>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p:nvPr>
        </p:nvSpPr>
        <p:spPr bwMode="gray"/>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4" name="Tijdelijke aanduiding voor datum 3"/>
          <p:cNvSpPr>
            <a:spLocks noGrp="1" noSelect="1"/>
          </p:cNvSpPr>
          <p:nvPr>
            <p:ph type="dt" sz="half" idx="10"/>
          </p:nvPr>
        </p:nvSpPr>
        <p:spPr bwMode="gray"/>
        <p:txBody>
          <a:bodyPr/>
          <a:lstStyle/>
          <a:p>
            <a:fld id="{71936F60-D347-4247-AE22-ECCF67410F82}" type="datetime1">
              <a:rPr lang="nl-NL" smtClean="0">
                <a:solidFill>
                  <a:srgbClr val="BEBEBE"/>
                </a:solidFill>
              </a:rPr>
              <a:pPr/>
              <a:t>13-10-17</a:t>
            </a:fld>
            <a:endParaRPr lang="nl-NL" dirty="0">
              <a:solidFill>
                <a:srgbClr val="BEBEBE"/>
              </a:solidFill>
            </a:endParaRPr>
          </a:p>
        </p:txBody>
      </p:sp>
      <p:sp>
        <p:nvSpPr>
          <p:cNvPr id="5" name="Tijdelijke aanduiding voor voettekst 4"/>
          <p:cNvSpPr>
            <a:spLocks noGrp="1" noSelect="1"/>
          </p:cNvSpPr>
          <p:nvPr>
            <p:ph type="ftr" sz="quarter" idx="11"/>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6" name="Tijdelijke aanduiding voor dianummer 5"/>
          <p:cNvSpPr>
            <a:spLocks noGrp="1" noSelect="1"/>
          </p:cNvSpPr>
          <p:nvPr>
            <p:ph type="sldNum" sz="quarter" idx="12"/>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2060779253"/>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0"/>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nvGrpSpPr>
          <p:cNvPr id="5" name="Groep 4"/>
          <p:cNvGrpSpPr>
            <a:grpSpLocks noSelect="1"/>
          </p:cNvGrpSpPr>
          <p:nvPr userDrawn="1"/>
        </p:nvGrpSpPr>
        <p:grpSpPr bwMode="black">
          <a:xfrm>
            <a:off x="182563" y="163513"/>
            <a:ext cx="2563812" cy="1447800"/>
            <a:chOff x="182563" y="163513"/>
            <a:chExt cx="2563812" cy="1447800"/>
          </a:xfrm>
        </p:grpSpPr>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sp>
        <p:nvSpPr>
          <p:cNvPr id="2" name="Titel 1"/>
          <p:cNvSpPr>
            <a:spLocks noGrp="1" noSelect="1"/>
          </p:cNvSpPr>
          <p:nvPr userDrawn="1">
            <p:ph type="ctrTitle" hasCustomPrompt="1"/>
          </p:nvPr>
        </p:nvSpPr>
        <p:spPr bwMode="gray">
          <a:xfrm>
            <a:off x="981045" y="1750071"/>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594908"/>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0B920D6-429A-4D24-80D4-83EA9CF7A845}" type="datetime1">
              <a:rPr lang="nl-NL" noProof="1" smtClean="0">
                <a:solidFill>
                  <a:srgbClr val="FFFFFF"/>
                </a:solidFill>
              </a:rPr>
              <a:pPr/>
              <a:t>13-10-17</a:t>
            </a:fld>
            <a:endParaRPr lang="nl-NL" noProof="1">
              <a:solidFill>
                <a:srgbClr val="FFFFFF"/>
              </a:solidFill>
            </a:endParaRPr>
          </a:p>
        </p:txBody>
      </p:sp>
    </p:spTree>
    <p:extLst>
      <p:ext uri="{BB962C8B-B14F-4D97-AF65-F5344CB8AC3E}">
        <p14:creationId xmlns:p14="http://schemas.microsoft.com/office/powerpoint/2010/main" val="489228690"/>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Subtitel</a:t>
            </a:r>
            <a:endParaRPr lang="nl-NL" noProof="1"/>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smtClean="0"/>
              <a:t>Titel</a:t>
            </a:r>
            <a:endParaRPr lang="nl-NL" noProof="1"/>
          </a:p>
        </p:txBody>
      </p:sp>
      <p:grpSp>
        <p:nvGrpSpPr>
          <p:cNvPr id="31" name="Groep 4"/>
          <p:cNvGrpSpPr>
            <a:grpSpLocks noSelect="1"/>
          </p:cNvGrpSpPr>
          <p:nvPr userDrawn="1"/>
        </p:nvGrpSpPr>
        <p:grpSpPr bwMode="black">
          <a:xfrm>
            <a:off x="182563" y="163513"/>
            <a:ext cx="2563812" cy="1447800"/>
            <a:chOff x="182563" y="163513"/>
            <a:chExt cx="2563812" cy="1447800"/>
          </a:xfrm>
        </p:grpSpPr>
        <p:sp>
          <p:nvSpPr>
            <p:cNvPr id="32"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3"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4"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5"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6"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7"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8"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9"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0"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1"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2"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3"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4"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5"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6"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7"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8"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49"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50"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51"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spTree>
    <p:extLst>
      <p:ext uri="{BB962C8B-B14F-4D97-AF65-F5344CB8AC3E}">
        <p14:creationId xmlns:p14="http://schemas.microsoft.com/office/powerpoint/2010/main" val="363605809"/>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smtClean="0"/>
              <a:t>Afbeelding formaat: 367 x 476 pixels.</a:t>
            </a:r>
            <a:endParaRPr lang="nl-NL" dirty="0"/>
          </a:p>
        </p:txBody>
      </p:sp>
      <p:sp>
        <p:nvSpPr>
          <p:cNvPr id="2" name="Tijdelijke aanduiding voor datum 1"/>
          <p:cNvSpPr>
            <a:spLocks noGrp="1" noSelect="1"/>
          </p:cNvSpPr>
          <p:nvPr>
            <p:ph type="dt" sz="half" idx="11"/>
          </p:nvPr>
        </p:nvSpPr>
        <p:spPr bwMode="gray"/>
        <p:txBody>
          <a:bodyPr/>
          <a:lstStyle/>
          <a:p>
            <a:fld id="{FCBAE101-7B56-4F70-B433-BCD6A308CBE8}" type="datetime1">
              <a:rPr lang="nl-NL" smtClean="0">
                <a:solidFill>
                  <a:srgbClr val="BEBEBE"/>
                </a:solidFill>
              </a:rPr>
              <a:pPr/>
              <a:t>13-10-17</a:t>
            </a:fld>
            <a:endParaRPr lang="nl-NL" dirty="0">
              <a:solidFill>
                <a:srgbClr val="BEBEBE"/>
              </a:solidFill>
            </a:endParaRPr>
          </a:p>
        </p:txBody>
      </p:sp>
      <p:sp>
        <p:nvSpPr>
          <p:cNvPr id="4" name="Tijdelijke aanduiding voor voettekst 3"/>
          <p:cNvSpPr>
            <a:spLocks noGrp="1" noSelect="1"/>
          </p:cNvSpPr>
          <p:nvPr>
            <p:ph type="ftr" sz="quarter" idx="12"/>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5" name="Tijdelijke aanduiding voor dianummer 4"/>
          <p:cNvSpPr>
            <a:spLocks noGrp="1" noSelect="1"/>
          </p:cNvSpPr>
          <p:nvPr>
            <p:ph type="sldNum" sz="quarter" idx="13"/>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850015348"/>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smtClean="0"/>
              <a:t>Afbeelding formaat: 641 x 427 pixels.</a:t>
            </a:r>
            <a:endParaRPr lang="nl-NL" dirty="0"/>
          </a:p>
        </p:txBody>
      </p:sp>
      <p:sp>
        <p:nvSpPr>
          <p:cNvPr id="2" name="Tijdelijke aanduiding voor datum 1"/>
          <p:cNvSpPr>
            <a:spLocks noGrp="1" noSelect="1"/>
          </p:cNvSpPr>
          <p:nvPr>
            <p:ph type="dt" sz="half" idx="11"/>
          </p:nvPr>
        </p:nvSpPr>
        <p:spPr bwMode="gray"/>
        <p:txBody>
          <a:bodyPr/>
          <a:lstStyle/>
          <a:p>
            <a:fld id="{FE38F4F4-8539-4950-8887-781FE15DA1C9}" type="datetime1">
              <a:rPr lang="nl-NL" smtClean="0">
                <a:solidFill>
                  <a:srgbClr val="BEBEBE"/>
                </a:solidFill>
              </a:rPr>
              <a:pPr/>
              <a:t>13-10-17</a:t>
            </a:fld>
            <a:endParaRPr lang="nl-NL" dirty="0">
              <a:solidFill>
                <a:srgbClr val="BEBEBE"/>
              </a:solidFill>
            </a:endParaRPr>
          </a:p>
        </p:txBody>
      </p:sp>
      <p:sp>
        <p:nvSpPr>
          <p:cNvPr id="4" name="Tijdelijke aanduiding voor voettekst 3"/>
          <p:cNvSpPr>
            <a:spLocks noGrp="1" noSelect="1"/>
          </p:cNvSpPr>
          <p:nvPr>
            <p:ph type="ftr" sz="quarter" idx="12"/>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5" name="Tijdelijke aanduiding voor dianummer 4"/>
          <p:cNvSpPr>
            <a:spLocks noGrp="1" noSelect="1"/>
          </p:cNvSpPr>
          <p:nvPr>
            <p:ph type="sldNum" sz="quarter" idx="13"/>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59516448"/>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smtClean="0"/>
              <a:t>Afbeelding formaat: 367 x 476 pixels.</a:t>
            </a:r>
            <a:endParaRPr lang="nl-NL" dirty="0"/>
          </a:p>
        </p:txBody>
      </p:sp>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1"/>
          </p:nvPr>
        </p:nvSpPr>
        <p:spPr bwMode="gray"/>
        <p:txBody>
          <a:bodyPr/>
          <a:lstStyle/>
          <a:p>
            <a:fld id="{89DEDE49-9D2D-42AE-A648-4B38FBF7B534}" type="datetime1">
              <a:rPr lang="nl-NL" smtClean="0">
                <a:solidFill>
                  <a:srgbClr val="BEBEBE"/>
                </a:solidFill>
              </a:rPr>
              <a:pPr/>
              <a:t>13-10-17</a:t>
            </a:fld>
            <a:endParaRPr lang="nl-NL" dirty="0">
              <a:solidFill>
                <a:srgbClr val="BEBEBE"/>
              </a:solidFill>
            </a:endParaRPr>
          </a:p>
        </p:txBody>
      </p:sp>
      <p:sp>
        <p:nvSpPr>
          <p:cNvPr id="4" name="Tijdelijke aanduiding voor voettekst 3"/>
          <p:cNvSpPr>
            <a:spLocks noGrp="1" noSelect="1"/>
          </p:cNvSpPr>
          <p:nvPr>
            <p:ph type="ftr" sz="quarter" idx="12"/>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5" name="Tijdelijke aanduiding voor dianummer 4"/>
          <p:cNvSpPr>
            <a:spLocks noGrp="1" noSelect="1"/>
          </p:cNvSpPr>
          <p:nvPr>
            <p:ph type="sldNum" sz="quarter" idx="13"/>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1972633726"/>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p:nvPr>
        </p:nvSpPr>
        <p:spPr bwMode="gray"/>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4" name="Tijdelijke aanduiding voor datum 3"/>
          <p:cNvSpPr>
            <a:spLocks noGrp="1" noSelect="1"/>
          </p:cNvSpPr>
          <p:nvPr>
            <p:ph type="dt" sz="half" idx="10"/>
          </p:nvPr>
        </p:nvSpPr>
        <p:spPr bwMode="gray"/>
        <p:txBody>
          <a:bodyPr/>
          <a:lstStyle/>
          <a:p>
            <a:fld id="{71936F60-D347-4247-AE22-ECCF67410F82}" type="datetime1">
              <a:rPr lang="nl-NL" smtClean="0"/>
              <a:t>13-10-17</a:t>
            </a:fld>
            <a:endParaRPr lang="nl-NL" dirty="0"/>
          </a:p>
        </p:txBody>
      </p:sp>
      <p:sp>
        <p:nvSpPr>
          <p:cNvPr id="5" name="Tijdelijke aanduiding voor voettekst 4"/>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975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11" name="Tijdelijke aanduiding voor inhoud 10"/>
          <p:cNvSpPr>
            <a:spLocks noGrp="1" noSelect="1"/>
          </p:cNvSpPr>
          <p:nvPr>
            <p:ph sz="quarter" idx="14"/>
          </p:nvPr>
        </p:nvSpPr>
        <p:spPr bwMode="gray">
          <a:xfrm>
            <a:off x="781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5"/>
          </p:nvPr>
        </p:nvSpPr>
        <p:spPr bwMode="gray"/>
        <p:txBody>
          <a:bodyPr/>
          <a:lstStyle/>
          <a:p>
            <a:fld id="{2D1277E9-F704-4CFD-B73A-443B538B0297}" type="datetime1">
              <a:rPr lang="nl-NL" smtClean="0">
                <a:solidFill>
                  <a:srgbClr val="BEBEBE"/>
                </a:solidFill>
              </a:rPr>
              <a:pPr/>
              <a:t>13-10-17</a:t>
            </a:fld>
            <a:endParaRPr lang="nl-NL" dirty="0">
              <a:solidFill>
                <a:srgbClr val="BEBEBE"/>
              </a:solidFill>
            </a:endParaRPr>
          </a:p>
        </p:txBody>
      </p:sp>
      <p:sp>
        <p:nvSpPr>
          <p:cNvPr id="3" name="Tijdelijke aanduiding voor voettekst 2"/>
          <p:cNvSpPr>
            <a:spLocks noGrp="1" noSelect="1"/>
          </p:cNvSpPr>
          <p:nvPr>
            <p:ph type="ftr" sz="quarter" idx="16"/>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4" name="Tijdelijke aanduiding voor dianummer 3"/>
          <p:cNvSpPr>
            <a:spLocks noGrp="1" noSelect="1"/>
          </p:cNvSpPr>
          <p:nvPr>
            <p:ph type="sldNum" sz="quarter" idx="17"/>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
        <p:nvSpPr>
          <p:cNvPr id="5" name="Title 4"/>
          <p:cNvSpPr>
            <a:spLocks noGrp="1" noSelect="1"/>
          </p:cNvSpPr>
          <p:nvPr>
            <p:ph type="title" hasCustomPrompt="1"/>
          </p:nvPr>
        </p:nvSpPr>
        <p:spPr bwMode="gray">
          <a:xfrm>
            <a:off x="781971" y="1998333"/>
            <a:ext cx="8010000" cy="1143000"/>
          </a:xfrm>
        </p:spPr>
        <p:txBody>
          <a:bodyPr/>
          <a:lstStyle>
            <a:lvl1pPr>
              <a:defRPr/>
            </a:lvl1pPr>
          </a:lstStyle>
          <a:p>
            <a:r>
              <a:rPr lang="nl-NL" dirty="0" smtClean="0"/>
              <a:t>Titel</a:t>
            </a:r>
            <a:endParaRPr lang="nl-NL" dirty="0"/>
          </a:p>
        </p:txBody>
      </p:sp>
    </p:spTree>
    <p:extLst>
      <p:ext uri="{BB962C8B-B14F-4D97-AF65-F5344CB8AC3E}">
        <p14:creationId xmlns:p14="http://schemas.microsoft.com/office/powerpoint/2010/main" val="3537036854"/>
      </p:ext>
    </p:extLst>
  </p:cSld>
  <p:clrMapOvr>
    <a:masterClrMapping/>
  </p:clrMapOvr>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1000" noProof="1" smtClean="0">
                <a:solidFill>
                  <a:srgbClr val="000000"/>
                </a:solidFill>
              </a:rPr>
              <a:t>Deze dia  is zo gemaakt dat je zelf een afbeelding kan invoegen. </a:t>
            </a:r>
          </a:p>
          <a:p>
            <a:endParaRPr lang="nl-NL" sz="1000" noProof="1" smtClean="0">
              <a:solidFill>
                <a:srgbClr val="000000"/>
              </a:solidFill>
            </a:endParaRPr>
          </a:p>
          <a:p>
            <a:r>
              <a:rPr lang="nl-NL" sz="1000" noProof="1" smtClean="0">
                <a:solidFill>
                  <a:srgbClr val="000000"/>
                </a:solidFill>
              </a:rPr>
              <a:t>Klik met de rechtermuisknop in de achtergrond en kies Achtergrond opmaken. Klik op Opvulling met figuur of bitmappatroon en dan op Invoegen uit bestand. Kies de afbeelding en klik op Invoegen en Sluiten.</a:t>
            </a:r>
          </a:p>
          <a:p>
            <a:endParaRPr lang="nl-NL" sz="1000" noProof="1" smtClean="0">
              <a:solidFill>
                <a:srgbClr val="000000"/>
              </a:solidFill>
            </a:endParaRPr>
          </a:p>
          <a:p>
            <a:r>
              <a:rPr lang="nl-NL" sz="1000" noProof="1" smtClean="0">
                <a:solidFill>
                  <a:srgbClr val="000000"/>
                </a:solidFill>
              </a:rPr>
              <a:t>Klik niet op Overal toepassen omdat de afbeelding dan op alle dia’s komt. Met ctrl + z kan je dit ongedaan maken.</a:t>
            </a:r>
          </a:p>
          <a:p>
            <a:endParaRPr lang="nl-NL" sz="1000" noProof="1" smtClean="0">
              <a:solidFill>
                <a:srgbClr val="000000"/>
              </a:solidFill>
            </a:endParaRPr>
          </a:p>
          <a:p>
            <a:r>
              <a:rPr lang="nl-NL" sz="1000" noProof="1" smtClean="0">
                <a:solidFill>
                  <a:srgbClr val="000000"/>
                </a:solidFill>
              </a:rPr>
              <a:t>Voor het mooiste resultaat is de beeldverhouding 1024 x 768 pixels. Het beeld blijft dan scherp en vervormt niet.</a:t>
            </a:r>
          </a:p>
          <a:p>
            <a:endParaRPr lang="nl-NL" sz="1000" noProof="1">
              <a:solidFill>
                <a:srgbClr val="000000"/>
              </a:solidFill>
            </a:endParaRPr>
          </a:p>
        </p:txBody>
      </p:sp>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FF"/>
              </a:solidFill>
            </a:endParaRPr>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sp>
        <p:nvSpPr>
          <p:cNvPr id="4" name="Tijdelijke aanduiding voor datum 3"/>
          <p:cNvSpPr>
            <a:spLocks noGrp="1" noSelect="1"/>
          </p:cNvSpPr>
          <p:nvPr userDrawn="1">
            <p:ph type="dt" sz="half" idx="10"/>
          </p:nvPr>
        </p:nvSpPr>
        <p:spPr bwMode="gray"/>
        <p:txBody>
          <a:bodyPr/>
          <a:lstStyle/>
          <a:p>
            <a:fld id="{AB71B66F-B9F3-4AD6-A701-448160D8D8F1}" type="datetime1">
              <a:rPr lang="nl-NL" smtClean="0">
                <a:solidFill>
                  <a:srgbClr val="BEBEBE"/>
                </a:solidFill>
              </a:rPr>
              <a:pPr/>
              <a:t>13-10-17</a:t>
            </a:fld>
            <a:endParaRPr lang="nl-NL" dirty="0">
              <a:solidFill>
                <a:srgbClr val="BEBEBE"/>
              </a:solidFill>
            </a:endParaRPr>
          </a:p>
        </p:txBody>
      </p:sp>
      <p:sp>
        <p:nvSpPr>
          <p:cNvPr id="5" name="Tijdelijke aanduiding voor voettekst 4"/>
          <p:cNvSpPr>
            <a:spLocks noGrp="1" noSelect="1"/>
          </p:cNvSpPr>
          <p:nvPr userDrawn="1">
            <p:ph type="ftr" sz="quarter" idx="11"/>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6" name="Tijdelijke aanduiding voor dianummer 5"/>
          <p:cNvSpPr>
            <a:spLocks noGrp="1" noSelect="1"/>
          </p:cNvSpPr>
          <p:nvPr userDrawn="1">
            <p:ph type="sldNum" sz="quarter" idx="12"/>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1134303146"/>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datum 2"/>
          <p:cNvSpPr>
            <a:spLocks noGrp="1" noSelect="1"/>
          </p:cNvSpPr>
          <p:nvPr>
            <p:ph type="dt" sz="half" idx="10"/>
          </p:nvPr>
        </p:nvSpPr>
        <p:spPr bwMode="gray"/>
        <p:txBody>
          <a:bodyPr/>
          <a:lstStyle/>
          <a:p>
            <a:fld id="{1A77BA14-42C5-46AA-9FAD-892BA193696F}" type="datetime1">
              <a:rPr lang="nl-NL" smtClean="0">
                <a:solidFill>
                  <a:srgbClr val="BEBEBE"/>
                </a:solidFill>
              </a:rPr>
              <a:pPr/>
              <a:t>13-10-17</a:t>
            </a:fld>
            <a:endParaRPr lang="nl-NL" dirty="0">
              <a:solidFill>
                <a:srgbClr val="BEBEBE"/>
              </a:solidFill>
            </a:endParaRPr>
          </a:p>
        </p:txBody>
      </p:sp>
      <p:sp>
        <p:nvSpPr>
          <p:cNvPr id="4" name="Tijdelijke aanduiding voor voettekst 3"/>
          <p:cNvSpPr>
            <a:spLocks noGrp="1" noSelect="1"/>
          </p:cNvSpPr>
          <p:nvPr>
            <p:ph type="ftr" sz="quarter" idx="11"/>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5" name="Tijdelijke aanduiding voor dianummer 4"/>
          <p:cNvSpPr>
            <a:spLocks noGrp="1" noSelect="1"/>
          </p:cNvSpPr>
          <p:nvPr>
            <p:ph type="sldNum" sz="quarter" idx="12"/>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4119855905"/>
      </p:ext>
    </p:extLst>
  </p:cSld>
  <p:clrMapOvr>
    <a:masterClrMapping/>
  </p:clrMapOvr>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D87E8CE-33A9-43EE-B25B-F09963B573BA}" type="datetime1">
              <a:rPr lang="nl-NL" smtClean="0">
                <a:solidFill>
                  <a:srgbClr val="BEBEBE"/>
                </a:solidFill>
              </a:rPr>
              <a:pPr/>
              <a:t>13-10-17</a:t>
            </a:fld>
            <a:endParaRPr lang="nl-NL" dirty="0">
              <a:solidFill>
                <a:srgbClr val="BEBEBE"/>
              </a:solidFill>
            </a:endParaRPr>
          </a:p>
        </p:txBody>
      </p:sp>
      <p:sp>
        <p:nvSpPr>
          <p:cNvPr id="3" name="Tijdelijke aanduiding voor voettekst 2"/>
          <p:cNvSpPr>
            <a:spLocks noGrp="1" noSelect="1"/>
          </p:cNvSpPr>
          <p:nvPr>
            <p:ph type="ftr" sz="quarter" idx="11"/>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4" name="Tijdelijke aanduiding voor dianummer 3"/>
          <p:cNvSpPr>
            <a:spLocks noGrp="1" noSelect="1"/>
          </p:cNvSpPr>
          <p:nvPr>
            <p:ph type="sldNum" sz="quarter" idx="12"/>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3540965208"/>
      </p:ext>
    </p:extLst>
  </p:cSld>
  <p:clrMapOvr>
    <a:masterClrMapping/>
  </p:clrMapOvr>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1BCA4B4-8389-46FE-AE0C-0A1FAFD8F720}" type="datetime1">
              <a:rPr lang="nl-NL" smtClean="0">
                <a:solidFill>
                  <a:srgbClr val="BEBEBE"/>
                </a:solidFill>
              </a:rPr>
              <a:pPr/>
              <a:t>13-10-17</a:t>
            </a:fld>
            <a:endParaRPr lang="nl-NL" dirty="0">
              <a:solidFill>
                <a:srgbClr val="BEBEBE"/>
              </a:solidFill>
            </a:endParaRPr>
          </a:p>
        </p:txBody>
      </p:sp>
      <p:sp>
        <p:nvSpPr>
          <p:cNvPr id="3" name="Tijdelijke aanduiding voor voettekst 2"/>
          <p:cNvSpPr>
            <a:spLocks noGrp="1" noSelect="1"/>
          </p:cNvSpPr>
          <p:nvPr>
            <p:ph type="ftr" sz="quarter" idx="11"/>
          </p:nvPr>
        </p:nvSpPr>
        <p:spPr bwMode="gray"/>
        <p:txBody>
          <a:body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4" name="Tijdelijke aanduiding voor dianummer 3"/>
          <p:cNvSpPr>
            <a:spLocks noGrp="1" noSelect="1"/>
          </p:cNvSpPr>
          <p:nvPr>
            <p:ph type="sldNum" sz="quarter" idx="12"/>
          </p:nvPr>
        </p:nvSpPr>
        <p:spPr bwMode="gray"/>
        <p:txBody>
          <a:body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250310399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0"/>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grpSp>
        <p:nvGrpSpPr>
          <p:cNvPr id="5" name="Groep 4"/>
          <p:cNvGrpSpPr>
            <a:grpSpLocks noSelect="1"/>
          </p:cNvGrpSpPr>
          <p:nvPr userDrawn="1"/>
        </p:nvGrpSpPr>
        <p:grpSpPr bwMode="black">
          <a:xfrm>
            <a:off x="182563" y="163513"/>
            <a:ext cx="2563812" cy="1447800"/>
            <a:chOff x="182563" y="163513"/>
            <a:chExt cx="2563812" cy="1447800"/>
          </a:xfrm>
        </p:grpSpPr>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0071"/>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594908"/>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0B920D6-429A-4D24-80D4-83EA9CF7A845}" type="datetime1">
              <a:rPr lang="nl-NL" noProof="1" smtClean="0"/>
              <a:t>13-10-17</a:t>
            </a:fld>
            <a:endParaRPr lang="nl-NL" noProof="1"/>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Subtitel</a:t>
            </a:r>
            <a:endParaRPr lang="nl-NL" noProof="1"/>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smtClean="0"/>
              <a:t>Titel</a:t>
            </a:r>
            <a:endParaRPr lang="nl-NL" noProof="1"/>
          </a:p>
        </p:txBody>
      </p:sp>
      <p:grpSp>
        <p:nvGrpSpPr>
          <p:cNvPr id="31" name="Groep 4"/>
          <p:cNvGrpSpPr>
            <a:grpSpLocks noSelect="1"/>
          </p:cNvGrpSpPr>
          <p:nvPr userDrawn="1"/>
        </p:nvGrpSpPr>
        <p:grpSpPr bwMode="black">
          <a:xfrm>
            <a:off x="182563" y="163513"/>
            <a:ext cx="2563812" cy="1447800"/>
            <a:chOff x="182563" y="163513"/>
            <a:chExt cx="2563812" cy="1447800"/>
          </a:xfrm>
        </p:grpSpPr>
        <p:sp>
          <p:nvSpPr>
            <p:cNvPr id="32"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3"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5"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6"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7"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8"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9"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0"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1"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smtClean="0"/>
              <a:t>Afbeelding formaat: 367 x 476 pixels.</a:t>
            </a:r>
            <a:endParaRPr lang="nl-NL" dirty="0"/>
          </a:p>
        </p:txBody>
      </p:sp>
      <p:sp>
        <p:nvSpPr>
          <p:cNvPr id="2" name="Tijdelijke aanduiding voor datum 1"/>
          <p:cNvSpPr>
            <a:spLocks noGrp="1" noSelect="1"/>
          </p:cNvSpPr>
          <p:nvPr>
            <p:ph type="dt" sz="half" idx="11"/>
          </p:nvPr>
        </p:nvSpPr>
        <p:spPr bwMode="gray"/>
        <p:txBody>
          <a:bodyPr/>
          <a:lstStyle/>
          <a:p>
            <a:fld id="{FCBAE101-7B56-4F70-B433-BCD6A308CBE8}" type="datetime1">
              <a:rPr lang="nl-NL" smtClean="0"/>
              <a:t>13-10-17</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smtClean="0"/>
              <a:t>Afbeelding formaat: 641 x 427 pixels.</a:t>
            </a:r>
            <a:endParaRPr lang="nl-NL" dirty="0"/>
          </a:p>
        </p:txBody>
      </p:sp>
      <p:sp>
        <p:nvSpPr>
          <p:cNvPr id="2" name="Tijdelijke aanduiding voor datum 1"/>
          <p:cNvSpPr>
            <a:spLocks noGrp="1" noSelect="1"/>
          </p:cNvSpPr>
          <p:nvPr>
            <p:ph type="dt" sz="half" idx="11"/>
          </p:nvPr>
        </p:nvSpPr>
        <p:spPr bwMode="gray"/>
        <p:txBody>
          <a:bodyPr/>
          <a:lstStyle/>
          <a:p>
            <a:fld id="{FE38F4F4-8539-4950-8887-781FE15DA1C9}" type="datetime1">
              <a:rPr lang="nl-NL" smtClean="0"/>
              <a:t>13-10-17</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smtClean="0"/>
              <a:t>Afbeelding formaat: 367 x 476 pixels.</a:t>
            </a:r>
            <a:endParaRPr lang="nl-NL" dirty="0"/>
          </a:p>
        </p:txBody>
      </p:sp>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1"/>
          </p:nvPr>
        </p:nvSpPr>
        <p:spPr bwMode="gray"/>
        <p:txBody>
          <a:bodyPr/>
          <a:lstStyle/>
          <a:p>
            <a:fld id="{89DEDE49-9D2D-42AE-A648-4B38FBF7B534}" type="datetime1">
              <a:rPr lang="nl-NL" smtClean="0"/>
              <a:t>13-10-17</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975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11" name="Tijdelijke aanduiding voor inhoud 10"/>
          <p:cNvSpPr>
            <a:spLocks noGrp="1" noSelect="1"/>
          </p:cNvSpPr>
          <p:nvPr>
            <p:ph sz="quarter" idx="14"/>
          </p:nvPr>
        </p:nvSpPr>
        <p:spPr bwMode="gray">
          <a:xfrm>
            <a:off x="781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5"/>
          </p:nvPr>
        </p:nvSpPr>
        <p:spPr bwMode="gray"/>
        <p:txBody>
          <a:bodyPr/>
          <a:lstStyle/>
          <a:p>
            <a:fld id="{2D1277E9-F704-4CFD-B73A-443B538B0297}" type="datetime1">
              <a:rPr lang="nl-NL" smtClean="0"/>
              <a:t>13-10-17</a:t>
            </a:fld>
            <a:endParaRPr lang="nl-NL" dirty="0"/>
          </a:p>
        </p:txBody>
      </p:sp>
      <p:sp>
        <p:nvSpPr>
          <p:cNvPr id="3" name="Tijdelijke aanduiding voor voettekst 2"/>
          <p:cNvSpPr>
            <a:spLocks noGrp="1" noSelect="1"/>
          </p:cNvSpPr>
          <p:nvPr>
            <p:ph type="ftr" sz="quarter" idx="16"/>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7"/>
          </p:nvPr>
        </p:nvSpPr>
        <p:spPr bwMode="gray"/>
        <p:txBody>
          <a:bodyPr/>
          <a:lstStyle/>
          <a:p>
            <a:r>
              <a:rPr lang="nl-NL" dirty="0" smtClean="0"/>
              <a:t>| </a:t>
            </a:r>
            <a:fld id="{5A73F218-DCB0-4894-9B51-05C25669D534}" type="slidenum">
              <a:rPr lang="nl-NL" smtClean="0"/>
              <a:pPr/>
              <a:t>‹nr.›</a:t>
            </a:fld>
            <a:endParaRPr lang="nl-NL" dirty="0"/>
          </a:p>
        </p:txBody>
      </p:sp>
      <p:sp>
        <p:nvSpPr>
          <p:cNvPr id="5" name="Title 4"/>
          <p:cNvSpPr>
            <a:spLocks noGrp="1" noSelect="1"/>
          </p:cNvSpPr>
          <p:nvPr>
            <p:ph type="title" hasCustomPrompt="1"/>
          </p:nvPr>
        </p:nvSpPr>
        <p:spPr bwMode="gray">
          <a:xfrm>
            <a:off x="781971" y="1998333"/>
            <a:ext cx="8010000" cy="1143000"/>
          </a:xfrm>
        </p:spPr>
        <p:txBody>
          <a:bodyPr/>
          <a:lstStyle>
            <a:lvl1pPr>
              <a:defRPr/>
            </a:lvl1pPr>
          </a:lstStyle>
          <a:p>
            <a:r>
              <a:rPr lang="nl-NL" dirty="0" smtClean="0"/>
              <a:t>Titel</a:t>
            </a:r>
            <a:endParaRPr lang="nl-NL"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4" name="Tijdelijke aanduiding voor datum 3"/>
          <p:cNvSpPr>
            <a:spLocks noGrp="1" noSelect="1"/>
          </p:cNvSpPr>
          <p:nvPr userDrawn="1">
            <p:ph type="dt" sz="half" idx="10"/>
          </p:nvPr>
        </p:nvSpPr>
        <p:spPr bwMode="gray"/>
        <p:txBody>
          <a:bodyPr/>
          <a:lstStyle/>
          <a:p>
            <a:fld id="{AB71B66F-B9F3-4AD6-A701-448160D8D8F1}" type="datetime1">
              <a:rPr lang="nl-NL" smtClean="0"/>
              <a:t>13-10-17</a:t>
            </a:fld>
            <a:endParaRPr lang="nl-NL" dirty="0"/>
          </a:p>
        </p:txBody>
      </p:sp>
      <p:sp>
        <p:nvSpPr>
          <p:cNvPr id="5" name="Tijdelijke aanduiding voor voettekst 4"/>
          <p:cNvSpPr>
            <a:spLocks noGrp="1" noSelect="1"/>
          </p:cNvSpPr>
          <p:nvPr userDrawn="1">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userDrawn="1">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smtClean="0"/>
              <a:t>Klik om de stijl te bewerken</a:t>
            </a:r>
            <a:endParaRPr lang="nl-NL" noProof="1"/>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grpSp>
        <p:nvGrpSpPr>
          <p:cNvPr id="20" name="Groep 19"/>
          <p:cNvGrpSpPr>
            <a:grpSpLocks noSelect="1"/>
          </p:cNvGrpSpPr>
          <p:nvPr/>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noProof="1" smtClean="0">
                  <a:solidFill>
                    <a:schemeClr val="tx1"/>
                  </a:solidFill>
                </a:rPr>
                <a:t>Klik op het pijltje naast Nieuwe dia om een nieuwe dia aan te maken. Kies een van de indelingen.</a:t>
              </a:r>
            </a:p>
            <a:p>
              <a:pPr algn="l"/>
              <a:endParaRPr lang="nl-NL" sz="900" noProof="1" smtClean="0">
                <a:solidFill>
                  <a:schemeClr val="tx1"/>
                </a:solidFill>
              </a:endParaRPr>
            </a:p>
            <a:p>
              <a:pPr algn="l"/>
              <a:r>
                <a:rPr lang="nl-NL" sz="900" noProof="1" smtClean="0">
                  <a:solidFill>
                    <a:schemeClr val="tx1"/>
                  </a:solidFill>
                </a:rPr>
                <a:t>Klik op Indeling als de dia opnieuw moet worden aangepast aan de huidige indeling, of om een andere indeling toe te passen.</a:t>
              </a:r>
            </a:p>
            <a:p>
              <a:pPr algn="l"/>
              <a:endParaRPr lang="nl-NL" sz="900" noProof="1" smtClean="0">
                <a:solidFill>
                  <a:schemeClr val="tx1"/>
                </a:solidFill>
              </a:endParaRPr>
            </a:p>
            <a:p>
              <a:pPr algn="l"/>
              <a:r>
                <a:rPr lang="nl-NL" sz="900" noProof="1" smtClean="0">
                  <a:solidFill>
                    <a:schemeClr val="tx1"/>
                  </a:solidFill>
                </a:rPr>
                <a:t>De tekstvakken van de dia’s hebben allen 9 niveaus.</a:t>
              </a:r>
            </a:p>
            <a:p>
              <a:pPr algn="l"/>
              <a:r>
                <a:rPr lang="nl-NL" sz="900" noProof="1" smtClean="0">
                  <a:solidFill>
                    <a:schemeClr val="tx1"/>
                  </a:solidFill>
                </a:rPr>
                <a:t>Eerste, tweede en derde niveau hebben</a:t>
              </a:r>
              <a:r>
                <a:rPr lang="nl-NL" sz="900" baseline="0" noProof="1" smtClean="0">
                  <a:solidFill>
                    <a:schemeClr val="tx1"/>
                  </a:solidFill>
                </a:rPr>
                <a:t> een opsomming. Het vierde niveau is bold en geschikt voor een kopje.</a:t>
              </a:r>
            </a:p>
            <a:p>
              <a:pPr algn="l"/>
              <a:r>
                <a:rPr lang="nl-NL" sz="900" baseline="0" noProof="1" smtClean="0">
                  <a:solidFill>
                    <a:schemeClr val="tx1"/>
                  </a:solidFill>
                </a:rPr>
                <a:t>Het vijfde niveau is voor de basistekst. Zowel niveau  vier als vijf lijnen automatisch uit aan de linkerkantlijn.</a:t>
              </a:r>
            </a:p>
            <a:p>
              <a:pPr algn="l"/>
              <a:r>
                <a:rPr lang="nl-NL" sz="900" baseline="0" noProof="1" smtClean="0">
                  <a:solidFill>
                    <a:schemeClr val="tx1"/>
                  </a:solidFill>
                </a:rPr>
                <a:t>Het zesde, zevende en achtste niveau lijnen uit onder resp. eerste, tweede en derde opsomming.</a:t>
              </a:r>
            </a:p>
            <a:p>
              <a:pPr algn="l"/>
              <a:r>
                <a:rPr lang="nl-NL" sz="900" baseline="0" noProof="1" smtClean="0">
                  <a:solidFill>
                    <a:schemeClr val="tx1"/>
                  </a:solidFill>
                </a:rPr>
                <a:t>Het negende niveau is een kleiner lettertype dat uitlijnt aan de linkermarge. Deze is geschikt voor bijvoorbeeld een bijschrift.</a:t>
              </a:r>
            </a:p>
            <a:p>
              <a:pPr algn="l"/>
              <a:endParaRPr lang="nl-NL" sz="900" baseline="0" noProof="1" smtClean="0">
                <a:solidFill>
                  <a:schemeClr val="tx1"/>
                </a:solidFill>
              </a:endParaRPr>
            </a:p>
            <a:p>
              <a:pPr algn="l"/>
              <a:r>
                <a:rPr lang="nl-NL" sz="900" b="1" baseline="0" noProof="1" smtClean="0">
                  <a:solidFill>
                    <a:schemeClr val="tx1"/>
                  </a:solidFill>
                </a:rPr>
                <a:t>Let op:</a:t>
              </a:r>
              <a:r>
                <a:rPr lang="nl-NL" sz="900" b="0" baseline="0" noProof="1" smtClean="0">
                  <a:solidFill>
                    <a:schemeClr val="tx1"/>
                  </a:solidFill>
                </a:rPr>
                <a:t>  Let op: wissel van stijl met de knoppen              voor lijstniveau verhogen of verlagen, of in MS Office met verkorte toetscombinatie Alt+Shift+← of Alt+Shift+→</a:t>
              </a:r>
            </a:p>
            <a:p>
              <a:pPr algn="l"/>
              <a:endParaRPr lang="nl-NL" sz="900" b="0" baseline="0" noProof="1" smtClean="0">
                <a:solidFill>
                  <a:schemeClr val="tx1"/>
                </a:solidFill>
              </a:endParaRPr>
            </a:p>
            <a:p>
              <a:pPr algn="l"/>
              <a:endParaRPr lang="nl-NL" sz="900" b="0" baseline="0" noProof="1" smtClean="0">
                <a:solidFill>
                  <a:schemeClr val="tx1"/>
                </a:solidFill>
              </a:endParaRPr>
            </a:p>
            <a:p>
              <a:pPr algn="l"/>
              <a:r>
                <a:rPr lang="nl-NL" sz="900" b="0" baseline="0" noProof="1" smtClean="0">
                  <a:solidFill>
                    <a:schemeClr val="tx1"/>
                  </a:solidFill>
                </a:rPr>
                <a:t>Gebruik dus niet de standaard opsomming- knoppen van MS Office om de stijl te veranderen!</a:t>
              </a:r>
              <a:endParaRPr lang="nl-NL" sz="900" b="1" noProof="1">
                <a:solidFill>
                  <a:schemeClr val="tx1"/>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36921589-CD93-4D20-8A8E-09CA9DDD5301}" type="datetime1">
              <a:rPr lang="nl-NL" smtClean="0"/>
              <a:t>13-10-17</a:t>
            </a:fld>
            <a:endParaRPr lang="nl-NL" dirty="0"/>
          </a:p>
        </p:txBody>
      </p:sp>
      <p:sp>
        <p:nvSpPr>
          <p:cNvPr id="5"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smtClean="0"/>
              <a:t>| </a:t>
            </a:r>
            <a:fld id="{5A73F218-DCB0-4894-9B51-05C25669D534}"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Lst>
  <p:timing>
    <p:tnLst>
      <p:par>
        <p:cTn xmlns:p14="http://schemas.microsoft.com/office/powerpoint/2010/main" id="1" dur="indefinite" restart="never" nodeType="tmRoot"/>
      </p:par>
    </p:tnLst>
  </p:timing>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solidFill>
                  <a:srgbClr val="000000"/>
                </a:solidFill>
              </a:endParaRPr>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smtClean="0"/>
              <a:t>Klik om de stijl te bewerken</a:t>
            </a:r>
            <a:endParaRPr lang="nl-NL" noProof="1"/>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grpSp>
        <p:nvGrpSpPr>
          <p:cNvPr id="20" name="Groep 19"/>
          <p:cNvGrpSpPr>
            <a:grpSpLocks noSelect="1"/>
          </p:cNvGrpSpPr>
          <p:nvPr/>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r>
                <a:rPr lang="nl-NL" sz="900" noProof="1" smtClean="0">
                  <a:solidFill>
                    <a:srgbClr val="000000"/>
                  </a:solidFill>
                </a:rPr>
                <a:t>Klik op het pijltje naast Nieuwe dia om een nieuwe dia aan te maken. Kies een van de indelingen.</a:t>
              </a:r>
            </a:p>
            <a:p>
              <a:endParaRPr lang="nl-NL" sz="900" noProof="1" smtClean="0">
                <a:solidFill>
                  <a:srgbClr val="000000"/>
                </a:solidFill>
              </a:endParaRPr>
            </a:p>
            <a:p>
              <a:r>
                <a:rPr lang="nl-NL" sz="900" noProof="1" smtClean="0">
                  <a:solidFill>
                    <a:srgbClr val="000000"/>
                  </a:solidFill>
                </a:rPr>
                <a:t>Klik op Indeling als de dia opnieuw moet worden aangepast aan de huidige indeling, of om een andere indeling toe te passen.</a:t>
              </a:r>
            </a:p>
            <a:p>
              <a:endParaRPr lang="nl-NL" sz="900" noProof="1" smtClean="0">
                <a:solidFill>
                  <a:srgbClr val="000000"/>
                </a:solidFill>
              </a:endParaRPr>
            </a:p>
            <a:p>
              <a:r>
                <a:rPr lang="nl-NL" sz="900" noProof="1" smtClean="0">
                  <a:solidFill>
                    <a:srgbClr val="000000"/>
                  </a:solidFill>
                </a:rPr>
                <a:t>De tekstvakken van de dia’s hebben allen 9 niveaus.</a:t>
              </a:r>
            </a:p>
            <a:p>
              <a:r>
                <a:rPr lang="nl-NL" sz="900" noProof="1" smtClean="0">
                  <a:solidFill>
                    <a:srgbClr val="000000"/>
                  </a:solidFill>
                </a:rPr>
                <a:t>Eerste, tweede en derde niveau hebben een opsomming. Het vierde niveau is bold en geschikt voor een kopje.</a:t>
              </a:r>
            </a:p>
            <a:p>
              <a:r>
                <a:rPr lang="nl-NL" sz="900" noProof="1" smtClean="0">
                  <a:solidFill>
                    <a:srgbClr val="000000"/>
                  </a:solidFill>
                </a:rPr>
                <a:t>Het vijfde niveau is voor de basistekst. Zowel niveau  vier als vijf lijnen automatisch uit aan de linkerkantlijn.</a:t>
              </a:r>
            </a:p>
            <a:p>
              <a:r>
                <a:rPr lang="nl-NL" sz="900" noProof="1" smtClean="0">
                  <a:solidFill>
                    <a:srgbClr val="000000"/>
                  </a:solidFill>
                </a:rPr>
                <a:t>Het zesde, zevende en achtste niveau lijnen uit onder resp. eerste, tweede en derde opsomming.</a:t>
              </a:r>
            </a:p>
            <a:p>
              <a:r>
                <a:rPr lang="nl-NL" sz="900" noProof="1" smtClean="0">
                  <a:solidFill>
                    <a:srgbClr val="000000"/>
                  </a:solidFill>
                </a:rPr>
                <a:t>Het negende niveau is een kleiner lettertype dat uitlijnt aan de linkermarge. Deze is geschikt voor bijvoorbeeld een bijschrift.</a:t>
              </a:r>
            </a:p>
            <a:p>
              <a:endParaRPr lang="nl-NL" sz="900" noProof="1" smtClean="0">
                <a:solidFill>
                  <a:srgbClr val="000000"/>
                </a:solidFill>
              </a:endParaRPr>
            </a:p>
            <a:p>
              <a:r>
                <a:rPr lang="nl-NL" sz="900" b="1" noProof="1" smtClean="0">
                  <a:solidFill>
                    <a:srgbClr val="000000"/>
                  </a:solidFill>
                </a:rPr>
                <a:t>Let op:</a:t>
              </a:r>
              <a:r>
                <a:rPr lang="nl-NL" sz="900" noProof="1" smtClean="0">
                  <a:solidFill>
                    <a:srgbClr val="000000"/>
                  </a:solidFill>
                </a:rPr>
                <a:t>  Let op: wissel van stijl met de knoppen              voor lijstniveau verhogen of verlagen, of in MS Office met verkorte toetscombinatie Alt+Shift+← of Alt+Shift+→</a:t>
              </a:r>
            </a:p>
            <a:p>
              <a:endParaRPr lang="nl-NL" sz="900" noProof="1" smtClean="0">
                <a:solidFill>
                  <a:srgbClr val="000000"/>
                </a:solidFill>
              </a:endParaRPr>
            </a:p>
            <a:p>
              <a:endParaRPr lang="nl-NL" sz="900" noProof="1" smtClean="0">
                <a:solidFill>
                  <a:srgbClr val="000000"/>
                </a:solidFill>
              </a:endParaRPr>
            </a:p>
            <a:p>
              <a:r>
                <a:rPr lang="nl-NL" sz="900" noProof="1" smtClean="0">
                  <a:solidFill>
                    <a:srgbClr val="000000"/>
                  </a:solidFill>
                </a:rPr>
                <a:t>Gebruik dus niet de standaard opsomming- knoppen van MS Office om de stijl te veranderen!</a:t>
              </a:r>
              <a:endParaRPr lang="nl-NL" sz="900" b="1" noProof="1">
                <a:solidFill>
                  <a:srgbClr val="000000"/>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36921589-CD93-4D20-8A8E-09CA9DDD5301}" type="datetime1">
              <a:rPr lang="nl-NL" smtClean="0">
                <a:solidFill>
                  <a:srgbClr val="BEBEBE"/>
                </a:solidFill>
              </a:rPr>
              <a:pPr/>
              <a:t>13-10-17</a:t>
            </a:fld>
            <a:endParaRPr lang="nl-NL" dirty="0">
              <a:solidFill>
                <a:srgbClr val="BEBEBE"/>
              </a:solidFill>
            </a:endParaRPr>
          </a:p>
        </p:txBody>
      </p:sp>
      <p:sp>
        <p:nvSpPr>
          <p:cNvPr id="5"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dirty="0" smtClean="0">
                <a:solidFill>
                  <a:srgbClr val="BEBEBE"/>
                </a:solidFill>
              </a:rPr>
              <a:t>Via Invoegen | Koptekst en voettekst kunt u de tekst wijzigen</a:t>
            </a:r>
            <a:endParaRPr lang="nl-NL" dirty="0">
              <a:solidFill>
                <a:srgbClr val="BEBEBE"/>
              </a:solidFill>
            </a:endParaRPr>
          </a:p>
        </p:txBody>
      </p:sp>
      <p:sp>
        <p:nvSpPr>
          <p:cNvPr id="6"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smtClean="0">
                <a:solidFill>
                  <a:srgbClr val="BEBEBE"/>
                </a:solidFill>
              </a:rPr>
              <a:t>| </a:t>
            </a:r>
            <a:fld id="{5A73F218-DCB0-4894-9B51-05C25669D534}" type="slidenum">
              <a:rPr lang="nl-NL" smtClean="0">
                <a:solidFill>
                  <a:srgbClr val="BEBEBE"/>
                </a:solidFill>
              </a:rPr>
              <a:pPr/>
              <a:t>‹nr.›</a:t>
            </a:fld>
            <a:endParaRPr lang="nl-NL" dirty="0">
              <a:solidFill>
                <a:srgbClr val="BEBEBE"/>
              </a:solidFill>
            </a:endParaRPr>
          </a:p>
        </p:txBody>
      </p:sp>
    </p:spTree>
    <p:extLst>
      <p:ext uri="{BB962C8B-B14F-4D97-AF65-F5344CB8AC3E}">
        <p14:creationId xmlns:p14="http://schemas.microsoft.com/office/powerpoint/2010/main" val="320892148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xmlns:p14="http://schemas.microsoft.com/office/powerpoint/2010/main" id="1" dur="indefinite" restart="never" nodeType="tmRoot"/>
      </p:par>
    </p:tnLst>
  </p:timing>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8.png"/><Relationship Id="rId5" Type="http://schemas.openxmlformats.org/officeDocument/2006/relationships/image" Target="../media/image10.png"/><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81045" y="1750071"/>
            <a:ext cx="7344000" cy="2110978"/>
          </a:xfrm>
        </p:spPr>
        <p:txBody>
          <a:bodyPr/>
          <a:lstStyle/>
          <a:p>
            <a:pPr algn="ctr"/>
            <a:r>
              <a:rPr lang="nl-NL" sz="4000" dirty="0" smtClean="0"/>
              <a:t/>
            </a:r>
            <a:br>
              <a:rPr lang="nl-NL" sz="4000" dirty="0" smtClean="0"/>
            </a:br>
            <a:r>
              <a:rPr lang="nl-NL" sz="4000" dirty="0" smtClean="0"/>
              <a:t>Transformatie in Amsterdam</a:t>
            </a:r>
            <a:r>
              <a:rPr lang="nl-NL" sz="2800" dirty="0"/>
              <a:t/>
            </a:r>
            <a:br>
              <a:rPr lang="nl-NL" sz="2800" dirty="0"/>
            </a:br>
            <a:r>
              <a:rPr lang="nl-NL" sz="4000" dirty="0" smtClean="0"/>
              <a:t>Van aanbod- vraaggericht </a:t>
            </a:r>
            <a:r>
              <a:rPr lang="nl-NL" sz="2800" dirty="0" smtClean="0"/>
              <a:t/>
            </a:r>
            <a:br>
              <a:rPr lang="nl-NL" sz="2800" dirty="0" smtClean="0"/>
            </a:br>
            <a:r>
              <a:rPr lang="nl-NL" sz="2800" dirty="0"/>
              <a:t/>
            </a:r>
            <a:br>
              <a:rPr lang="nl-NL" sz="2800" dirty="0"/>
            </a:br>
            <a:r>
              <a:rPr lang="nl-NL" sz="2800" dirty="0" smtClean="0"/>
              <a:t/>
            </a:r>
            <a:br>
              <a:rPr lang="nl-NL" sz="2800" dirty="0" smtClean="0"/>
            </a:br>
            <a:endParaRPr lang="nl-NL" sz="2800" dirty="0"/>
          </a:p>
        </p:txBody>
      </p:sp>
      <p:sp>
        <p:nvSpPr>
          <p:cNvPr id="4" name="Tijdelijke aanduiding voor datum 3"/>
          <p:cNvSpPr>
            <a:spLocks noGrp="1"/>
          </p:cNvSpPr>
          <p:nvPr>
            <p:ph type="dt" sz="half" idx="10"/>
          </p:nvPr>
        </p:nvSpPr>
        <p:spPr/>
        <p:txBody>
          <a:bodyPr/>
          <a:lstStyle/>
          <a:p>
            <a:fld id="{50B920D6-429A-4D24-80D4-83EA9CF7A845}" type="datetime1">
              <a:rPr lang="nl-NL" noProof="1" smtClean="0"/>
              <a:t>13-10-17</a:t>
            </a:fld>
            <a:endParaRPr lang="nl-NL" noProof="1"/>
          </a:p>
        </p:txBody>
      </p:sp>
      <p:sp>
        <p:nvSpPr>
          <p:cNvPr id="5" name="Tijdelijke aanduiding voor inhoud 2"/>
          <p:cNvSpPr txBox="1">
            <a:spLocks/>
          </p:cNvSpPr>
          <p:nvPr/>
        </p:nvSpPr>
        <p:spPr bwMode="gray">
          <a:xfrm>
            <a:off x="971600" y="4089722"/>
            <a:ext cx="3456384" cy="2787175"/>
          </a:xfrm>
          <a:prstGeom prst="rect">
            <a:avLst/>
          </a:prstGeom>
        </p:spPr>
        <p:txBody>
          <a:bodyPr vert="horz" lIns="0" tIns="0" rIns="0" bIns="0" rtlCol="0">
            <a:noAutofit/>
          </a:bodyPr>
          <a:lstStyle>
            <a:lvl1pPr marL="0" indent="0" algn="l" defTabSz="914400" rtl="0" eaLnBrk="1" latinLnBrk="0" hangingPunct="1">
              <a:spcBef>
                <a:spcPts val="0"/>
              </a:spcBef>
              <a:buClr>
                <a:schemeClr val="accent1"/>
              </a:buClr>
              <a:buSzPct val="65000"/>
              <a:buFont typeface="Wingdings" pitchFamily="2" charset="2"/>
              <a:buNone/>
              <a:defRPr sz="3500" b="0" kern="1200">
                <a:solidFill>
                  <a:schemeClr val="bg1"/>
                </a:solidFill>
                <a:latin typeface="+mn-lt"/>
                <a:ea typeface="+mn-ea"/>
                <a:cs typeface="+mn-cs"/>
              </a:defRPr>
            </a:lvl1pPr>
            <a:lvl2pPr marL="457200" indent="0" algn="ctr" defTabSz="914400" rtl="0" eaLnBrk="1" latinLnBrk="0" hangingPunct="1">
              <a:spcBef>
                <a:spcPts val="0"/>
              </a:spcBef>
              <a:buFont typeface="Corbe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0"/>
              </a:spcBef>
              <a:buClrTx/>
              <a:buSzPct val="100000"/>
              <a:buFont typeface="Corbe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0"/>
              </a:spcBef>
              <a:buFont typeface="Corbel" pitchFamily="34" charset="0"/>
              <a:buNone/>
              <a:defRPr sz="2200" b="1" kern="1200">
                <a:solidFill>
                  <a:schemeClr val="tx1">
                    <a:tint val="75000"/>
                  </a:schemeClr>
                </a:solidFill>
                <a:latin typeface="+mn-lt"/>
                <a:ea typeface="+mn-ea"/>
                <a:cs typeface="+mn-cs"/>
              </a:defRPr>
            </a:lvl4pPr>
            <a:lvl5pPr marL="1828800" indent="0" algn="ctr" defTabSz="914400" rtl="0" eaLnBrk="1" latinLnBrk="0" hangingPunct="1">
              <a:spcBef>
                <a:spcPts val="0"/>
              </a:spcBef>
              <a:buFont typeface="Corbel" pitchFamily="34" charset="0"/>
              <a:buNone/>
              <a:defRPr sz="2200" kern="1200">
                <a:solidFill>
                  <a:schemeClr val="tx1">
                    <a:tint val="75000"/>
                  </a:schemeClr>
                </a:solidFill>
                <a:latin typeface="+mn-lt"/>
                <a:ea typeface="+mn-ea"/>
                <a:cs typeface="+mn-cs"/>
              </a:defRPr>
            </a:lvl5pPr>
            <a:lvl6pPr marL="2286000" indent="0" algn="ctr" defTabSz="914400" rtl="0" eaLnBrk="1" latinLnBrk="0" hangingPunct="1">
              <a:spcBef>
                <a:spcPts val="0"/>
              </a:spcBef>
              <a:buFont typeface="Arial" pitchFamily="34" charset="0"/>
              <a:buNone/>
              <a:defRPr sz="2200" kern="1200">
                <a:solidFill>
                  <a:schemeClr val="tx1">
                    <a:tint val="75000"/>
                  </a:schemeClr>
                </a:solidFill>
                <a:latin typeface="+mn-lt"/>
                <a:ea typeface="+mn-ea"/>
                <a:cs typeface="+mn-cs"/>
              </a:defRPr>
            </a:lvl6pPr>
            <a:lvl7pPr marL="2743200" indent="0" algn="ctr" defTabSz="914400" rtl="0" eaLnBrk="1" latinLnBrk="0" hangingPunct="1">
              <a:spcBef>
                <a:spcPts val="0"/>
              </a:spcBef>
              <a:buFont typeface="Arial" pitchFamily="34" charset="0"/>
              <a:buNone/>
              <a:defRPr sz="2200" kern="1200">
                <a:solidFill>
                  <a:schemeClr val="tx1">
                    <a:tint val="75000"/>
                  </a:schemeClr>
                </a:solidFill>
                <a:latin typeface="+mn-lt"/>
                <a:ea typeface="+mn-ea"/>
                <a:cs typeface="+mn-cs"/>
              </a:defRPr>
            </a:lvl7pPr>
            <a:lvl8pPr marL="3200400" indent="0" algn="ctr" defTabSz="914400" rtl="0" eaLnBrk="1" latinLnBrk="0" hangingPunct="1">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ts val="0"/>
              </a:spcBef>
              <a:buFont typeface="Arial" pitchFamily="34" charset="0"/>
              <a:buNone/>
              <a:defRPr sz="1400" kern="1200">
                <a:solidFill>
                  <a:schemeClr val="tx1">
                    <a:tint val="75000"/>
                  </a:schemeClr>
                </a:solidFill>
                <a:latin typeface="+mn-lt"/>
                <a:ea typeface="+mn-ea"/>
                <a:cs typeface="+mn-cs"/>
              </a:defRPr>
            </a:lvl9pPr>
          </a:lstStyle>
          <a:p>
            <a:pPr lvl="0"/>
            <a:r>
              <a:rPr lang="nl-NL" sz="2800" dirty="0" smtClean="0"/>
              <a:t>Almar Krancher</a:t>
            </a:r>
            <a:endParaRPr lang="nl-NL" sz="2800" dirty="0"/>
          </a:p>
          <a:p>
            <a:pPr lvl="0"/>
            <a:r>
              <a:rPr lang="nl-NL" sz="2800" dirty="0" smtClean="0"/>
              <a:t>Manager Clusterstaf</a:t>
            </a:r>
          </a:p>
          <a:p>
            <a:pPr lvl="0"/>
            <a:r>
              <a:rPr lang="nl-NL" sz="2800" dirty="0" smtClean="0"/>
              <a:t>Bedrijfsvoering	</a:t>
            </a:r>
            <a:endParaRPr lang="nl-NL" sz="2800" dirty="0"/>
          </a:p>
        </p:txBody>
      </p:sp>
      <p:sp>
        <p:nvSpPr>
          <p:cNvPr id="6" name="Tijdelijke aanduiding voor inhoud 2"/>
          <p:cNvSpPr txBox="1">
            <a:spLocks/>
          </p:cNvSpPr>
          <p:nvPr/>
        </p:nvSpPr>
        <p:spPr bwMode="gray">
          <a:xfrm>
            <a:off x="4865288" y="4108619"/>
            <a:ext cx="3456384" cy="2787175"/>
          </a:xfrm>
          <a:prstGeom prst="rect">
            <a:avLst/>
          </a:prstGeom>
        </p:spPr>
        <p:txBody>
          <a:bodyPr vert="horz" lIns="0" tIns="0" rIns="0" bIns="0" rtlCol="0">
            <a:noAutofit/>
          </a:bodyPr>
          <a:lstStyle>
            <a:lvl1pPr marL="0" indent="0" algn="l" defTabSz="914400" rtl="0" eaLnBrk="1" latinLnBrk="0" hangingPunct="1">
              <a:spcBef>
                <a:spcPts val="0"/>
              </a:spcBef>
              <a:buClr>
                <a:schemeClr val="accent1"/>
              </a:buClr>
              <a:buSzPct val="65000"/>
              <a:buFont typeface="Wingdings" pitchFamily="2" charset="2"/>
              <a:buNone/>
              <a:defRPr sz="3500" b="0" kern="1200">
                <a:solidFill>
                  <a:schemeClr val="bg1"/>
                </a:solidFill>
                <a:latin typeface="+mn-lt"/>
                <a:ea typeface="+mn-ea"/>
                <a:cs typeface="+mn-cs"/>
              </a:defRPr>
            </a:lvl1pPr>
            <a:lvl2pPr marL="457200" indent="0" algn="ctr" defTabSz="914400" rtl="0" eaLnBrk="1" latinLnBrk="0" hangingPunct="1">
              <a:spcBef>
                <a:spcPts val="0"/>
              </a:spcBef>
              <a:buFont typeface="Corbe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0"/>
              </a:spcBef>
              <a:buClrTx/>
              <a:buSzPct val="100000"/>
              <a:buFont typeface="Corbe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0"/>
              </a:spcBef>
              <a:buFont typeface="Corbel" pitchFamily="34" charset="0"/>
              <a:buNone/>
              <a:defRPr sz="2200" b="1" kern="1200">
                <a:solidFill>
                  <a:schemeClr val="tx1">
                    <a:tint val="75000"/>
                  </a:schemeClr>
                </a:solidFill>
                <a:latin typeface="+mn-lt"/>
                <a:ea typeface="+mn-ea"/>
                <a:cs typeface="+mn-cs"/>
              </a:defRPr>
            </a:lvl4pPr>
            <a:lvl5pPr marL="1828800" indent="0" algn="ctr" defTabSz="914400" rtl="0" eaLnBrk="1" latinLnBrk="0" hangingPunct="1">
              <a:spcBef>
                <a:spcPts val="0"/>
              </a:spcBef>
              <a:buFont typeface="Corbel" pitchFamily="34" charset="0"/>
              <a:buNone/>
              <a:defRPr sz="2200" kern="1200">
                <a:solidFill>
                  <a:schemeClr val="tx1">
                    <a:tint val="75000"/>
                  </a:schemeClr>
                </a:solidFill>
                <a:latin typeface="+mn-lt"/>
                <a:ea typeface="+mn-ea"/>
                <a:cs typeface="+mn-cs"/>
              </a:defRPr>
            </a:lvl5pPr>
            <a:lvl6pPr marL="2286000" indent="0" algn="ctr" defTabSz="914400" rtl="0" eaLnBrk="1" latinLnBrk="0" hangingPunct="1">
              <a:spcBef>
                <a:spcPts val="0"/>
              </a:spcBef>
              <a:buFont typeface="Arial" pitchFamily="34" charset="0"/>
              <a:buNone/>
              <a:defRPr sz="2200" kern="1200">
                <a:solidFill>
                  <a:schemeClr val="tx1">
                    <a:tint val="75000"/>
                  </a:schemeClr>
                </a:solidFill>
                <a:latin typeface="+mn-lt"/>
                <a:ea typeface="+mn-ea"/>
                <a:cs typeface="+mn-cs"/>
              </a:defRPr>
            </a:lvl6pPr>
            <a:lvl7pPr marL="2743200" indent="0" algn="ctr" defTabSz="914400" rtl="0" eaLnBrk="1" latinLnBrk="0" hangingPunct="1">
              <a:spcBef>
                <a:spcPts val="0"/>
              </a:spcBef>
              <a:buFont typeface="Arial" pitchFamily="34" charset="0"/>
              <a:buNone/>
              <a:defRPr sz="2200" kern="1200">
                <a:solidFill>
                  <a:schemeClr val="tx1">
                    <a:tint val="75000"/>
                  </a:schemeClr>
                </a:solidFill>
                <a:latin typeface="+mn-lt"/>
                <a:ea typeface="+mn-ea"/>
                <a:cs typeface="+mn-cs"/>
              </a:defRPr>
            </a:lvl7pPr>
            <a:lvl8pPr marL="3200400" indent="0" algn="ctr" defTabSz="914400" rtl="0" eaLnBrk="1" latinLnBrk="0" hangingPunct="1">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ts val="0"/>
              </a:spcBef>
              <a:buFont typeface="Arial" pitchFamily="34" charset="0"/>
              <a:buNone/>
              <a:defRPr sz="1400" kern="1200">
                <a:solidFill>
                  <a:schemeClr val="tx1">
                    <a:tint val="75000"/>
                  </a:schemeClr>
                </a:solidFill>
                <a:latin typeface="+mn-lt"/>
                <a:ea typeface="+mn-ea"/>
                <a:cs typeface="+mn-cs"/>
              </a:defRPr>
            </a:lvl9pPr>
          </a:lstStyle>
          <a:p>
            <a:pPr lvl="0"/>
            <a:r>
              <a:rPr lang="nl-NL" sz="2800" dirty="0" smtClean="0"/>
              <a:t>Miriam </a:t>
            </a:r>
            <a:r>
              <a:rPr lang="nl-NL" sz="2800" dirty="0" err="1" smtClean="0"/>
              <a:t>Hülsmann</a:t>
            </a:r>
            <a:endParaRPr lang="nl-NL" sz="2800" dirty="0" smtClean="0"/>
          </a:p>
          <a:p>
            <a:pPr lvl="0"/>
            <a:r>
              <a:rPr lang="nl-NL" sz="2800" dirty="0" smtClean="0"/>
              <a:t>Strategisch Communicatieadviseur</a:t>
            </a:r>
            <a:endParaRPr lang="nl-NL" sz="2800" dirty="0"/>
          </a:p>
        </p:txBody>
      </p:sp>
    </p:spTree>
    <p:extLst>
      <p:ext uri="{BB962C8B-B14F-4D97-AF65-F5344CB8AC3E}">
        <p14:creationId xmlns:p14="http://schemas.microsoft.com/office/powerpoint/2010/main" val="40360430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Doorontwikkeling stapsgewijs</a:t>
            </a:r>
            <a:endParaRPr lang="nl-NL" dirty="0"/>
          </a:p>
        </p:txBody>
      </p:sp>
      <p:sp>
        <p:nvSpPr>
          <p:cNvPr id="3" name="Tijdelijke aanduiding voor inhoud 2"/>
          <p:cNvSpPr>
            <a:spLocks noGrp="1"/>
          </p:cNvSpPr>
          <p:nvPr>
            <p:ph idx="1"/>
          </p:nvPr>
        </p:nvSpPr>
        <p:spPr/>
        <p:txBody>
          <a:bodyPr/>
          <a:lstStyle/>
          <a:p>
            <a:r>
              <a:rPr lang="nl-NL" dirty="0" smtClean="0"/>
              <a:t>Elke (wat wij noemen) </a:t>
            </a:r>
            <a:r>
              <a:rPr lang="nl-NL" dirty="0" err="1" smtClean="0"/>
              <a:t>rve</a:t>
            </a:r>
            <a:r>
              <a:rPr lang="nl-NL" dirty="0" smtClean="0"/>
              <a:t> binnen bedrijfsvoering maakt de doorontwikkeling.</a:t>
            </a:r>
          </a:p>
          <a:p>
            <a:r>
              <a:rPr lang="nl-NL" dirty="0" smtClean="0"/>
              <a:t>In verschillend tempo en met verschillende uitkomsten. </a:t>
            </a:r>
          </a:p>
          <a:p>
            <a:r>
              <a:rPr lang="nl-NL" dirty="0" smtClean="0"/>
              <a:t>De doorontwikkeling is niet van bedrijfsvoering alleen. Vraagt een andere manier van werken en sámenwerken.</a:t>
            </a:r>
          </a:p>
          <a:p>
            <a:r>
              <a:rPr lang="nl-NL" dirty="0" smtClean="0"/>
              <a:t>Oefenen en uitproberen. Doen is de beste manier van denken. </a:t>
            </a:r>
          </a:p>
          <a:p>
            <a:r>
              <a:rPr lang="nl-NL" dirty="0" smtClean="0"/>
              <a:t>Bijvoorbeeld in het bieden van specifieke voorzieningen voor collega’s met een arbeidsbeperking.</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10</a:t>
            </a:fld>
            <a:endParaRPr lang="nl-NL" dirty="0"/>
          </a:p>
        </p:txBody>
      </p:sp>
      <p:pic>
        <p:nvPicPr>
          <p:cNvPr id="3074" name="Picture 2" descr="H:\Mijn Documenten\2017\zichtbaar cbv\doorontwikkel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6637" y="764704"/>
            <a:ext cx="1431255" cy="143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6832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1BCA4B4-8389-46FE-AE0C-0A1FAFD8F720}" type="datetime1">
              <a:rPr lang="nl-NL" smtClean="0">
                <a:solidFill>
                  <a:srgbClr val="BEBEBE"/>
                </a:solidFill>
              </a:rPr>
              <a:pPr/>
              <a:t>13-10-17</a:t>
            </a:fld>
            <a:endParaRPr lang="nl-NL" dirty="0">
              <a:solidFill>
                <a:srgbClr val="BEBEBE"/>
              </a:solidFill>
            </a:endParaRPr>
          </a:p>
        </p:txBody>
      </p:sp>
      <p:sp>
        <p:nvSpPr>
          <p:cNvPr id="4" name="Tijdelijke aanduiding voor dianummer 3"/>
          <p:cNvSpPr>
            <a:spLocks noGrp="1"/>
          </p:cNvSpPr>
          <p:nvPr>
            <p:ph type="sldNum" sz="quarter" idx="12"/>
          </p:nvPr>
        </p:nvSpPr>
        <p:spPr/>
        <p:txBody>
          <a:bodyPr/>
          <a:lstStyle/>
          <a:p>
            <a:r>
              <a:rPr lang="nl-NL" dirty="0" smtClean="0">
                <a:solidFill>
                  <a:srgbClr val="BEBEBE"/>
                </a:solidFill>
              </a:rPr>
              <a:t>| </a:t>
            </a:r>
            <a:fld id="{5A73F218-DCB0-4894-9B51-05C25669D534}" type="slidenum">
              <a:rPr lang="nl-NL" smtClean="0">
                <a:solidFill>
                  <a:srgbClr val="BEBEBE"/>
                </a:solidFill>
              </a:rPr>
              <a:pPr/>
              <a:t>11</a:t>
            </a:fld>
            <a:endParaRPr lang="nl-NL" dirty="0">
              <a:solidFill>
                <a:srgbClr val="BEBEBE"/>
              </a:solidFill>
            </a:endParaRPr>
          </a:p>
        </p:txBody>
      </p:sp>
      <p:sp>
        <p:nvSpPr>
          <p:cNvPr id="5" name="Tekstvak 4"/>
          <p:cNvSpPr txBox="1"/>
          <p:nvPr/>
        </p:nvSpPr>
        <p:spPr>
          <a:xfrm>
            <a:off x="-175" y="435694"/>
            <a:ext cx="9161326" cy="4985980"/>
          </a:xfrm>
          <a:prstGeom prst="rect">
            <a:avLst/>
          </a:prstGeom>
          <a:solidFill>
            <a:schemeClr val="bg1">
              <a:lumMod val="95000"/>
            </a:schemeClr>
          </a:solidFill>
        </p:spPr>
        <p:txBody>
          <a:bodyPr wrap="square" lIns="0" tIns="0" rIns="0" bIns="0" rtlCol="0">
            <a:spAutoFit/>
          </a:bodyPr>
          <a:lstStyle/>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a:p>
            <a:endParaRPr lang="nl-NL" dirty="0" smtClean="0">
              <a:solidFill>
                <a:srgbClr val="000000"/>
              </a:solidFill>
            </a:endParaRPr>
          </a:p>
          <a:p>
            <a:endParaRPr lang="nl-NL" dirty="0">
              <a:solidFill>
                <a:srgbClr val="000000"/>
              </a:solidFill>
            </a:endParaRPr>
          </a:p>
        </p:txBody>
      </p:sp>
      <p:pic>
        <p:nvPicPr>
          <p:cNvPr id="7"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870" y="1966560"/>
            <a:ext cx="1080120" cy="1080120"/>
          </a:xfrm>
          <a:prstGeom prst="rect">
            <a:avLst/>
          </a:prstGeom>
        </p:spPr>
      </p:pic>
      <p:pic>
        <p:nvPicPr>
          <p:cNvPr id="8"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6437" y="1667864"/>
            <a:ext cx="1080120" cy="1080120"/>
          </a:xfrm>
          <a:prstGeom prst="rect">
            <a:avLst/>
          </a:prstGeom>
        </p:spPr>
      </p:pic>
      <p:pic>
        <p:nvPicPr>
          <p:cNvPr id="9"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159" y="2156795"/>
            <a:ext cx="1080120" cy="1080120"/>
          </a:xfrm>
          <a:prstGeom prst="rect">
            <a:avLst/>
          </a:prstGeom>
        </p:spPr>
      </p:pic>
      <p:pic>
        <p:nvPicPr>
          <p:cNvPr id="10"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6260" y="2111890"/>
            <a:ext cx="1080120" cy="1080120"/>
          </a:xfrm>
          <a:prstGeom prst="rect">
            <a:avLst/>
          </a:prstGeom>
        </p:spPr>
      </p:pic>
      <p:pic>
        <p:nvPicPr>
          <p:cNvPr id="11"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9822" y="1955093"/>
            <a:ext cx="1080120" cy="1080120"/>
          </a:xfrm>
          <a:prstGeom prst="rect">
            <a:avLst/>
          </a:prstGeom>
        </p:spPr>
      </p:pic>
      <p:pic>
        <p:nvPicPr>
          <p:cNvPr id="12"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6894" y="1643666"/>
            <a:ext cx="1080120" cy="1080120"/>
          </a:xfrm>
          <a:prstGeom prst="rect">
            <a:avLst/>
          </a:prstGeom>
        </p:spPr>
      </p:pic>
      <p:pic>
        <p:nvPicPr>
          <p:cNvPr id="13"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4953" y="1456676"/>
            <a:ext cx="1080120" cy="1080120"/>
          </a:xfrm>
          <a:prstGeom prst="rect">
            <a:avLst/>
          </a:prstGeom>
        </p:spPr>
      </p:pic>
      <p:pic>
        <p:nvPicPr>
          <p:cNvPr id="14"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5078" y="1456676"/>
            <a:ext cx="1080120" cy="1080120"/>
          </a:xfrm>
          <a:prstGeom prst="rect">
            <a:avLst/>
          </a:prstGeom>
        </p:spPr>
      </p:pic>
      <p:pic>
        <p:nvPicPr>
          <p:cNvPr id="15"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4378" y="1848564"/>
            <a:ext cx="1080120" cy="1080120"/>
          </a:xfrm>
          <a:prstGeom prst="rect">
            <a:avLst/>
          </a:prstGeom>
        </p:spPr>
      </p:pic>
      <p:pic>
        <p:nvPicPr>
          <p:cNvPr id="16"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582" y="1871998"/>
            <a:ext cx="1080120" cy="1080120"/>
          </a:xfrm>
          <a:prstGeom prst="rect">
            <a:avLst/>
          </a:prstGeom>
        </p:spPr>
      </p:pic>
      <p:pic>
        <p:nvPicPr>
          <p:cNvPr id="17"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9942" y="2115820"/>
            <a:ext cx="1080120" cy="1080120"/>
          </a:xfrm>
          <a:prstGeom prst="rect">
            <a:avLst/>
          </a:prstGeom>
        </p:spPr>
      </p:pic>
      <p:pic>
        <p:nvPicPr>
          <p:cNvPr id="18"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1913" y="2134788"/>
            <a:ext cx="1080120" cy="1080120"/>
          </a:xfrm>
          <a:prstGeom prst="rect">
            <a:avLst/>
          </a:prstGeom>
        </p:spPr>
      </p:pic>
      <p:pic>
        <p:nvPicPr>
          <p:cNvPr id="19"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0553" y="1571804"/>
            <a:ext cx="1080120" cy="1080120"/>
          </a:xfrm>
          <a:prstGeom prst="rect">
            <a:avLst/>
          </a:prstGeom>
        </p:spPr>
      </p:pic>
      <p:pic>
        <p:nvPicPr>
          <p:cNvPr id="20"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0211" y="1831678"/>
            <a:ext cx="1080120" cy="1080120"/>
          </a:xfrm>
          <a:prstGeom prst="rect">
            <a:avLst/>
          </a:prstGeom>
        </p:spPr>
      </p:pic>
      <p:pic>
        <p:nvPicPr>
          <p:cNvPr id="21"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1439357"/>
            <a:ext cx="1080120" cy="1080120"/>
          </a:xfrm>
          <a:prstGeom prst="rect">
            <a:avLst/>
          </a:prstGeom>
        </p:spPr>
      </p:pic>
      <p:pic>
        <p:nvPicPr>
          <p:cNvPr id="22"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6807" y="2111864"/>
            <a:ext cx="1080120" cy="1080120"/>
          </a:xfrm>
          <a:prstGeom prst="rect">
            <a:avLst/>
          </a:prstGeom>
        </p:spPr>
      </p:pic>
      <p:pic>
        <p:nvPicPr>
          <p:cNvPr id="23"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8218" y="1454535"/>
            <a:ext cx="1080120" cy="1080120"/>
          </a:xfrm>
          <a:prstGeom prst="rect">
            <a:avLst/>
          </a:prstGeom>
        </p:spPr>
      </p:pic>
      <p:pic>
        <p:nvPicPr>
          <p:cNvPr id="24"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4366" y="1584188"/>
            <a:ext cx="1080120" cy="1080120"/>
          </a:xfrm>
          <a:prstGeom prst="rect">
            <a:avLst/>
          </a:prstGeom>
        </p:spPr>
      </p:pic>
      <p:pic>
        <p:nvPicPr>
          <p:cNvPr id="25"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7643" y="1951163"/>
            <a:ext cx="1080120" cy="1080120"/>
          </a:xfrm>
          <a:prstGeom prst="rect">
            <a:avLst/>
          </a:prstGeom>
        </p:spPr>
      </p:pic>
      <p:pic>
        <p:nvPicPr>
          <p:cNvPr id="27"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90" y="1578912"/>
            <a:ext cx="1080120" cy="1080120"/>
          </a:xfrm>
          <a:prstGeom prst="rect">
            <a:avLst/>
          </a:prstGeom>
        </p:spPr>
      </p:pic>
      <p:pic>
        <p:nvPicPr>
          <p:cNvPr id="28"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245" y="1331938"/>
            <a:ext cx="1080120" cy="1080120"/>
          </a:xfrm>
          <a:prstGeom prst="rect">
            <a:avLst/>
          </a:prstGeom>
        </p:spPr>
      </p:pic>
      <p:pic>
        <p:nvPicPr>
          <p:cNvPr id="29"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022" y="1284933"/>
            <a:ext cx="1080120" cy="1080120"/>
          </a:xfrm>
          <a:prstGeom prst="rect">
            <a:avLst/>
          </a:prstGeom>
        </p:spPr>
      </p:pic>
      <p:pic>
        <p:nvPicPr>
          <p:cNvPr id="30"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7801" y="1224264"/>
            <a:ext cx="1080120" cy="1080120"/>
          </a:xfrm>
          <a:prstGeom prst="rect">
            <a:avLst/>
          </a:prstGeom>
        </p:spPr>
      </p:pic>
      <p:sp>
        <p:nvSpPr>
          <p:cNvPr id="32" name="Tekstvak 31"/>
          <p:cNvSpPr txBox="1"/>
          <p:nvPr/>
        </p:nvSpPr>
        <p:spPr>
          <a:xfrm>
            <a:off x="269426" y="1085765"/>
            <a:ext cx="1065312"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Dyslexi</a:t>
            </a:r>
            <a:r>
              <a:rPr lang="nl-NL" sz="1600" dirty="0">
                <a:solidFill>
                  <a:srgbClr val="000000"/>
                </a:solidFill>
              </a:rPr>
              <a:t>e</a:t>
            </a:r>
            <a:endParaRPr lang="nl-NL" sz="1600" dirty="0" smtClean="0">
              <a:solidFill>
                <a:srgbClr val="000000"/>
              </a:solidFill>
            </a:endParaRPr>
          </a:p>
        </p:txBody>
      </p:sp>
      <p:sp>
        <p:nvSpPr>
          <p:cNvPr id="33" name="Tekstvak 32"/>
          <p:cNvSpPr txBox="1"/>
          <p:nvPr/>
        </p:nvSpPr>
        <p:spPr>
          <a:xfrm rot="20332490">
            <a:off x="2445490" y="1219231"/>
            <a:ext cx="2222294"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Verstandelijke handicap  </a:t>
            </a:r>
          </a:p>
        </p:txBody>
      </p:sp>
      <p:sp>
        <p:nvSpPr>
          <p:cNvPr id="34" name="Tekstvak 33"/>
          <p:cNvSpPr txBox="1"/>
          <p:nvPr/>
        </p:nvSpPr>
        <p:spPr>
          <a:xfrm rot="1248454">
            <a:off x="1302442" y="1099385"/>
            <a:ext cx="1300937" cy="246221"/>
          </a:xfrm>
          <a:prstGeom prst="rect">
            <a:avLst/>
          </a:prstGeom>
          <a:solidFill>
            <a:srgbClr val="FFC000">
              <a:alpha val="80000"/>
            </a:srgbClr>
          </a:solidFill>
        </p:spPr>
        <p:txBody>
          <a:bodyPr wrap="square" lIns="0" tIns="0" rIns="0" bIns="0" rtlCol="0">
            <a:spAutoFit/>
          </a:bodyPr>
          <a:lstStyle/>
          <a:p>
            <a:r>
              <a:rPr lang="nl-NL" sz="1600" dirty="0" smtClean="0">
                <a:solidFill>
                  <a:srgbClr val="000000"/>
                </a:solidFill>
              </a:rPr>
              <a:t>Kleurenblind</a:t>
            </a:r>
            <a:endParaRPr lang="nl-NL" sz="1600" dirty="0">
              <a:solidFill>
                <a:srgbClr val="000000"/>
              </a:solidFill>
            </a:endParaRPr>
          </a:p>
        </p:txBody>
      </p:sp>
      <p:sp>
        <p:nvSpPr>
          <p:cNvPr id="35" name="Tekstvak 34"/>
          <p:cNvSpPr txBox="1"/>
          <p:nvPr/>
        </p:nvSpPr>
        <p:spPr>
          <a:xfrm>
            <a:off x="2287191" y="909378"/>
            <a:ext cx="1209823" cy="246221"/>
          </a:xfrm>
          <a:prstGeom prst="rect">
            <a:avLst/>
          </a:prstGeom>
          <a:solidFill>
            <a:srgbClr val="FFC000">
              <a:alpha val="81000"/>
            </a:srgbClr>
          </a:solidFill>
        </p:spPr>
        <p:txBody>
          <a:bodyPr wrap="square" lIns="0" tIns="0" rIns="0" bIns="0" rtlCol="0">
            <a:spAutoFit/>
          </a:bodyPr>
          <a:lstStyle/>
          <a:p>
            <a:r>
              <a:rPr lang="nl-NL" sz="1600" dirty="0" smtClean="0">
                <a:solidFill>
                  <a:srgbClr val="000000"/>
                </a:solidFill>
              </a:rPr>
              <a:t>Slechtziend</a:t>
            </a:r>
            <a:endParaRPr lang="nl-NL" sz="1600" dirty="0">
              <a:solidFill>
                <a:srgbClr val="000000"/>
              </a:solidFill>
            </a:endParaRPr>
          </a:p>
        </p:txBody>
      </p:sp>
      <p:sp>
        <p:nvSpPr>
          <p:cNvPr id="36" name="Tekstvak 35"/>
          <p:cNvSpPr txBox="1"/>
          <p:nvPr/>
        </p:nvSpPr>
        <p:spPr>
          <a:xfrm>
            <a:off x="4347870" y="1398401"/>
            <a:ext cx="772744" cy="276999"/>
          </a:xfrm>
          <a:prstGeom prst="rect">
            <a:avLst/>
          </a:prstGeom>
          <a:solidFill>
            <a:schemeClr val="accent2"/>
          </a:solidFill>
        </p:spPr>
        <p:txBody>
          <a:bodyPr wrap="square" lIns="0" tIns="0" rIns="0" bIns="0" rtlCol="0">
            <a:spAutoFit/>
          </a:bodyPr>
          <a:lstStyle/>
          <a:p>
            <a:r>
              <a:rPr lang="nl-NL" sz="1600" dirty="0" smtClean="0">
                <a:solidFill>
                  <a:srgbClr val="000000"/>
                </a:solidFill>
              </a:rPr>
              <a:t>Autisme</a:t>
            </a:r>
            <a:r>
              <a:rPr lang="nl-NL" dirty="0" smtClean="0">
                <a:solidFill>
                  <a:srgbClr val="000000"/>
                </a:solidFill>
              </a:rPr>
              <a:t> </a:t>
            </a:r>
          </a:p>
        </p:txBody>
      </p:sp>
      <p:sp>
        <p:nvSpPr>
          <p:cNvPr id="37" name="Tekstvak 36"/>
          <p:cNvSpPr txBox="1"/>
          <p:nvPr/>
        </p:nvSpPr>
        <p:spPr>
          <a:xfrm rot="20599083">
            <a:off x="5371698" y="1536213"/>
            <a:ext cx="1993041"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Cognitieve beperking  </a:t>
            </a:r>
          </a:p>
        </p:txBody>
      </p:sp>
      <p:sp>
        <p:nvSpPr>
          <p:cNvPr id="38" name="Tekstvak 37"/>
          <p:cNvSpPr txBox="1"/>
          <p:nvPr/>
        </p:nvSpPr>
        <p:spPr>
          <a:xfrm>
            <a:off x="4931913" y="1084693"/>
            <a:ext cx="1500789"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Spraakbeperking  </a:t>
            </a:r>
          </a:p>
        </p:txBody>
      </p:sp>
      <p:sp>
        <p:nvSpPr>
          <p:cNvPr id="39" name="Tekstvak 38"/>
          <p:cNvSpPr txBox="1"/>
          <p:nvPr/>
        </p:nvSpPr>
        <p:spPr>
          <a:xfrm>
            <a:off x="6516216" y="939786"/>
            <a:ext cx="2088232"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Psychische beperking  </a:t>
            </a:r>
          </a:p>
        </p:txBody>
      </p:sp>
      <p:sp>
        <p:nvSpPr>
          <p:cNvPr id="40" name="Tekstvak 39"/>
          <p:cNvSpPr txBox="1"/>
          <p:nvPr/>
        </p:nvSpPr>
        <p:spPr>
          <a:xfrm>
            <a:off x="253753" y="561472"/>
            <a:ext cx="1664108"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Visuele beperking </a:t>
            </a:r>
          </a:p>
        </p:txBody>
      </p:sp>
      <p:sp>
        <p:nvSpPr>
          <p:cNvPr id="41" name="Tekstvak 40"/>
          <p:cNvSpPr txBox="1"/>
          <p:nvPr/>
        </p:nvSpPr>
        <p:spPr>
          <a:xfrm rot="808492">
            <a:off x="2791664" y="517879"/>
            <a:ext cx="631839" cy="246221"/>
          </a:xfrm>
          <a:prstGeom prst="rect">
            <a:avLst/>
          </a:prstGeom>
          <a:solidFill>
            <a:srgbClr val="FFC000">
              <a:alpha val="79000"/>
            </a:srgbClr>
          </a:solidFill>
        </p:spPr>
        <p:txBody>
          <a:bodyPr wrap="square" lIns="0" tIns="0" rIns="0" bIns="0" rtlCol="0">
            <a:spAutoFit/>
          </a:bodyPr>
          <a:lstStyle/>
          <a:p>
            <a:r>
              <a:rPr lang="nl-NL" sz="1600" dirty="0" smtClean="0">
                <a:solidFill>
                  <a:srgbClr val="000000"/>
                </a:solidFill>
              </a:rPr>
              <a:t>Blind</a:t>
            </a:r>
            <a:endParaRPr lang="nl-NL" sz="1600" dirty="0">
              <a:solidFill>
                <a:srgbClr val="000000"/>
              </a:solidFill>
            </a:endParaRPr>
          </a:p>
        </p:txBody>
      </p:sp>
      <p:sp>
        <p:nvSpPr>
          <p:cNvPr id="42" name="Tekstvak 41"/>
          <p:cNvSpPr txBox="1"/>
          <p:nvPr/>
        </p:nvSpPr>
        <p:spPr>
          <a:xfrm>
            <a:off x="3831718" y="517878"/>
            <a:ext cx="1828956" cy="246221"/>
          </a:xfrm>
          <a:prstGeom prst="rect">
            <a:avLst/>
          </a:prstGeom>
          <a:solidFill>
            <a:schemeClr val="accent2"/>
          </a:solidFill>
        </p:spPr>
        <p:txBody>
          <a:bodyPr wrap="square" lIns="0" tIns="0" rIns="0" bIns="0" rtlCol="0">
            <a:spAutoFit/>
          </a:bodyPr>
          <a:lstStyle/>
          <a:p>
            <a:r>
              <a:rPr lang="nl-NL" sz="1600" dirty="0" smtClean="0">
                <a:solidFill>
                  <a:srgbClr val="000000"/>
                </a:solidFill>
              </a:rPr>
              <a:t>Auditieve beperking </a:t>
            </a:r>
          </a:p>
        </p:txBody>
      </p:sp>
      <p:sp>
        <p:nvSpPr>
          <p:cNvPr id="43" name="Tekstvak 42"/>
          <p:cNvSpPr txBox="1"/>
          <p:nvPr/>
        </p:nvSpPr>
        <p:spPr>
          <a:xfrm rot="20085703">
            <a:off x="5914699" y="661960"/>
            <a:ext cx="637683" cy="246221"/>
          </a:xfrm>
          <a:prstGeom prst="rect">
            <a:avLst/>
          </a:prstGeom>
          <a:solidFill>
            <a:srgbClr val="FFC000">
              <a:alpha val="79000"/>
            </a:srgbClr>
          </a:solidFill>
        </p:spPr>
        <p:txBody>
          <a:bodyPr wrap="square" lIns="0" tIns="0" rIns="0" bIns="0" rtlCol="0">
            <a:spAutoFit/>
          </a:bodyPr>
          <a:lstStyle/>
          <a:p>
            <a:r>
              <a:rPr lang="nl-NL" sz="1600" dirty="0" smtClean="0">
                <a:solidFill>
                  <a:srgbClr val="000000"/>
                </a:solidFill>
              </a:rPr>
              <a:t>Doof </a:t>
            </a:r>
            <a:endParaRPr lang="nl-NL" sz="1600" dirty="0">
              <a:solidFill>
                <a:srgbClr val="000000"/>
              </a:solidFill>
            </a:endParaRPr>
          </a:p>
        </p:txBody>
      </p:sp>
      <p:sp>
        <p:nvSpPr>
          <p:cNvPr id="44" name="Tekstvak 43"/>
          <p:cNvSpPr txBox="1"/>
          <p:nvPr/>
        </p:nvSpPr>
        <p:spPr>
          <a:xfrm rot="640486">
            <a:off x="7344308" y="651583"/>
            <a:ext cx="1512168" cy="276999"/>
          </a:xfrm>
          <a:prstGeom prst="rect">
            <a:avLst/>
          </a:prstGeom>
          <a:solidFill>
            <a:srgbClr val="FFC000">
              <a:alpha val="79000"/>
            </a:srgbClr>
          </a:solidFill>
        </p:spPr>
        <p:txBody>
          <a:bodyPr wrap="square" lIns="0" tIns="0" rIns="0" bIns="0" rtlCol="0">
            <a:spAutoFit/>
          </a:bodyPr>
          <a:lstStyle/>
          <a:p>
            <a:r>
              <a:rPr lang="nl-NL" sz="1600" dirty="0" smtClean="0">
                <a:solidFill>
                  <a:srgbClr val="000000"/>
                </a:solidFill>
              </a:rPr>
              <a:t>Slechthorend</a:t>
            </a:r>
            <a:r>
              <a:rPr lang="nl-NL" dirty="0" smtClean="0">
                <a:solidFill>
                  <a:srgbClr val="000000"/>
                </a:solidFill>
              </a:rPr>
              <a:t> </a:t>
            </a:r>
            <a:endParaRPr lang="nl-NL" dirty="0">
              <a:solidFill>
                <a:srgbClr val="000000"/>
              </a:solidFill>
            </a:endParaRPr>
          </a:p>
        </p:txBody>
      </p:sp>
      <p:sp>
        <p:nvSpPr>
          <p:cNvPr id="63" name="PIJL-OMLAAG 62"/>
          <p:cNvSpPr/>
          <p:nvPr/>
        </p:nvSpPr>
        <p:spPr>
          <a:xfrm>
            <a:off x="2544459" y="3356992"/>
            <a:ext cx="3816424" cy="930586"/>
          </a:xfrm>
          <a:prstGeom prst="downArrow">
            <a:avLst/>
          </a:prstGeom>
          <a:solidFill>
            <a:schemeClr val="bg2">
              <a:lumMod val="7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FF"/>
              </a:solidFill>
            </a:endParaRPr>
          </a:p>
        </p:txBody>
      </p:sp>
      <p:sp>
        <p:nvSpPr>
          <p:cNvPr id="64" name="Tekstvak 63"/>
          <p:cNvSpPr txBox="1"/>
          <p:nvPr/>
        </p:nvSpPr>
        <p:spPr>
          <a:xfrm>
            <a:off x="171084" y="4509120"/>
            <a:ext cx="8972915" cy="553998"/>
          </a:xfrm>
          <a:prstGeom prst="rect">
            <a:avLst/>
          </a:prstGeom>
          <a:solidFill>
            <a:schemeClr val="bg1">
              <a:lumMod val="95000"/>
            </a:schemeClr>
          </a:solidFill>
        </p:spPr>
        <p:txBody>
          <a:bodyPr wrap="square" lIns="0" tIns="0" rIns="0" bIns="0" rtlCol="0">
            <a:spAutoFit/>
          </a:bodyPr>
          <a:lstStyle/>
          <a:p>
            <a:r>
              <a:rPr lang="nl-NL" b="1" dirty="0">
                <a:solidFill>
                  <a:srgbClr val="000000"/>
                </a:solidFill>
              </a:rPr>
              <a:t> </a:t>
            </a:r>
            <a:r>
              <a:rPr lang="nl-NL" b="1" dirty="0" smtClean="0">
                <a:solidFill>
                  <a:srgbClr val="000000"/>
                </a:solidFill>
              </a:rPr>
              <a:t>                                  </a:t>
            </a:r>
            <a:r>
              <a:rPr lang="nl-NL" b="1" dirty="0" smtClean="0">
                <a:solidFill>
                  <a:srgbClr val="FF0000"/>
                </a:solidFill>
              </a:rPr>
              <a:t>Wat betekent de opgave voor de interne dienstverlening? </a:t>
            </a:r>
          </a:p>
          <a:p>
            <a:r>
              <a:rPr lang="nl-NL" b="1" dirty="0" smtClean="0">
                <a:solidFill>
                  <a:srgbClr val="FF0000"/>
                </a:solidFill>
              </a:rPr>
              <a:t>Regelen van hulpmiddelen en voorzieningen die anders zijn dan de standaard </a:t>
            </a:r>
            <a:r>
              <a:rPr lang="nl-NL" b="1" dirty="0" smtClean="0">
                <a:solidFill>
                  <a:srgbClr val="FF0000"/>
                </a:solidFill>
                <a:sym typeface="Wingdings" panose="05000000000000000000" pitchFamily="2" charset="2"/>
              </a:rPr>
              <a:t> </a:t>
            </a:r>
            <a:r>
              <a:rPr lang="nl-NL" b="1" dirty="0" smtClean="0">
                <a:solidFill>
                  <a:srgbClr val="FF0000"/>
                </a:solidFill>
              </a:rPr>
              <a:t>Maatwerk</a:t>
            </a:r>
          </a:p>
        </p:txBody>
      </p:sp>
      <p:sp>
        <p:nvSpPr>
          <p:cNvPr id="66" name="Ovaal 65"/>
          <p:cNvSpPr/>
          <p:nvPr/>
        </p:nvSpPr>
        <p:spPr>
          <a:xfrm>
            <a:off x="6076346" y="2134788"/>
            <a:ext cx="583585" cy="10611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FF"/>
              </a:solidFill>
            </a:endParaRPr>
          </a:p>
        </p:txBody>
      </p:sp>
      <p:pic>
        <p:nvPicPr>
          <p:cNvPr id="46"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9174" y="1979417"/>
            <a:ext cx="1080120" cy="1080120"/>
          </a:xfrm>
          <a:prstGeom prst="rect">
            <a:avLst/>
          </a:prstGeom>
        </p:spPr>
      </p:pic>
      <p:pic>
        <p:nvPicPr>
          <p:cNvPr id="47"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1571" y="1186007"/>
            <a:ext cx="1080120" cy="1080120"/>
          </a:xfrm>
          <a:prstGeom prst="rect">
            <a:avLst/>
          </a:prstGeom>
        </p:spPr>
      </p:pic>
      <p:pic>
        <p:nvPicPr>
          <p:cNvPr id="48"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84" y="2111890"/>
            <a:ext cx="1080120" cy="1080120"/>
          </a:xfrm>
          <a:prstGeom prst="rect">
            <a:avLst/>
          </a:prstGeom>
        </p:spPr>
      </p:pic>
      <p:pic>
        <p:nvPicPr>
          <p:cNvPr id="49"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2924" y="1639999"/>
            <a:ext cx="1080120" cy="1080120"/>
          </a:xfrm>
          <a:prstGeom prst="rect">
            <a:avLst/>
          </a:prstGeom>
        </p:spPr>
      </p:pic>
    </p:spTree>
    <p:extLst>
      <p:ext uri="{BB962C8B-B14F-4D97-AF65-F5344CB8AC3E}">
        <p14:creationId xmlns:p14="http://schemas.microsoft.com/office/powerpoint/2010/main" val="370734375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1BCA4B4-8389-46FE-AE0C-0A1FAFD8F720}" type="datetime1">
              <a:rPr lang="nl-NL" smtClean="0"/>
              <a:t>13-10-17</a:t>
            </a:fld>
            <a:endParaRPr lang="nl-NL" dirty="0"/>
          </a:p>
        </p:txBody>
      </p:sp>
      <p:sp>
        <p:nvSpPr>
          <p:cNvPr id="4" name="Tijdelijke aanduiding voor dianummer 3"/>
          <p:cNvSpPr>
            <a:spLocks noGrp="1"/>
          </p:cNvSpPr>
          <p:nvPr>
            <p:ph type="sldNum" sz="quarter" idx="12"/>
          </p:nvPr>
        </p:nvSpPr>
        <p:spPr/>
        <p:txBody>
          <a:bodyPr/>
          <a:lstStyle/>
          <a:p>
            <a:r>
              <a:rPr lang="nl-NL" dirty="0" smtClean="0"/>
              <a:t>| </a:t>
            </a:r>
            <a:fld id="{5A73F218-DCB0-4894-9B51-05C25669D534}" type="slidenum">
              <a:rPr lang="nl-NL" smtClean="0"/>
              <a:pPr/>
              <a:t>12</a:t>
            </a:fld>
            <a:endParaRPr lang="nl-NL" dirty="0"/>
          </a:p>
        </p:txBody>
      </p:sp>
      <p:sp>
        <p:nvSpPr>
          <p:cNvPr id="7" name="Titel 1"/>
          <p:cNvSpPr txBox="1">
            <a:spLocks/>
          </p:cNvSpPr>
          <p:nvPr/>
        </p:nvSpPr>
        <p:spPr>
          <a:xfrm>
            <a:off x="755576" y="320255"/>
            <a:ext cx="8010000" cy="1143000"/>
          </a:xfrm>
          <a:prstGeom prst="rect">
            <a:avLst/>
          </a:prstGeom>
        </p:spPr>
        <p:txBody>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pPr lvl="0"/>
            <a:r>
              <a:rPr lang="nl-NL" sz="3200" dirty="0" smtClean="0">
                <a:solidFill>
                  <a:schemeClr val="tx1"/>
                </a:solidFill>
                <a:sym typeface="Wingdings" panose="05000000000000000000" pitchFamily="2" charset="2"/>
              </a:rPr>
              <a:t>		Interne dienstverlening </a:t>
            </a:r>
            <a:r>
              <a:rPr lang="nl-NL" sz="3200" dirty="0" smtClean="0">
                <a:solidFill>
                  <a:schemeClr val="tx1"/>
                </a:solidFill>
              </a:rPr>
              <a:t> </a:t>
            </a:r>
            <a:endParaRPr lang="nl-NL" sz="3200" dirty="0">
              <a:solidFill>
                <a:schemeClr val="tx1"/>
              </a:solidFill>
            </a:endParaRPr>
          </a:p>
        </p:txBody>
      </p:sp>
      <p:sp>
        <p:nvSpPr>
          <p:cNvPr id="8" name="Rechthoek 7"/>
          <p:cNvSpPr/>
          <p:nvPr/>
        </p:nvSpPr>
        <p:spPr>
          <a:xfrm>
            <a:off x="107504" y="1642412"/>
            <a:ext cx="8928992" cy="49523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Tijdelijke aanduiding voor inhoud 6"/>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951598" y="3460497"/>
            <a:ext cx="1316146" cy="1316146"/>
          </a:xfrm>
          <a:prstGeom prst="rect">
            <a:avLst/>
          </a:prstGeom>
        </p:spPr>
      </p:pic>
      <p:sp>
        <p:nvSpPr>
          <p:cNvPr id="10" name="Rechthoek 9"/>
          <p:cNvSpPr/>
          <p:nvPr/>
        </p:nvSpPr>
        <p:spPr>
          <a:xfrm>
            <a:off x="3926683" y="3240985"/>
            <a:ext cx="252028" cy="1640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Tekstvak 10"/>
          <p:cNvSpPr txBox="1"/>
          <p:nvPr/>
        </p:nvSpPr>
        <p:spPr>
          <a:xfrm rot="16200000">
            <a:off x="3247872" y="4208037"/>
            <a:ext cx="983324" cy="153888"/>
          </a:xfrm>
          <a:prstGeom prst="rect">
            <a:avLst/>
          </a:prstGeom>
          <a:noFill/>
        </p:spPr>
        <p:txBody>
          <a:bodyPr wrap="square" lIns="0" tIns="0" rIns="0" bIns="0" rtlCol="0">
            <a:spAutoFit/>
          </a:bodyPr>
          <a:lstStyle/>
          <a:p>
            <a:r>
              <a:rPr lang="nl-NL" sz="1000" dirty="0" smtClean="0"/>
              <a:t>Rve PO</a:t>
            </a:r>
            <a:endParaRPr lang="nl-NL" sz="1000" dirty="0"/>
          </a:p>
        </p:txBody>
      </p:sp>
      <p:sp>
        <p:nvSpPr>
          <p:cNvPr id="12" name="Rechthoek 11"/>
          <p:cNvSpPr/>
          <p:nvPr/>
        </p:nvSpPr>
        <p:spPr>
          <a:xfrm>
            <a:off x="4614632" y="3232239"/>
            <a:ext cx="252028" cy="1640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Rechthoek 12"/>
          <p:cNvSpPr/>
          <p:nvPr/>
        </p:nvSpPr>
        <p:spPr>
          <a:xfrm>
            <a:off x="4256583" y="3232240"/>
            <a:ext cx="252028" cy="1640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Tekstvak 13"/>
          <p:cNvSpPr txBox="1"/>
          <p:nvPr/>
        </p:nvSpPr>
        <p:spPr>
          <a:xfrm rot="16200000">
            <a:off x="3561035" y="4850279"/>
            <a:ext cx="983324" cy="153888"/>
          </a:xfrm>
          <a:prstGeom prst="rect">
            <a:avLst/>
          </a:prstGeom>
          <a:noFill/>
        </p:spPr>
        <p:txBody>
          <a:bodyPr wrap="square" lIns="0" tIns="0" rIns="0" bIns="0" rtlCol="0">
            <a:spAutoFit/>
          </a:bodyPr>
          <a:lstStyle/>
          <a:p>
            <a:r>
              <a:rPr lang="nl-NL" sz="1000" dirty="0" smtClean="0"/>
              <a:t>Rve  FB</a:t>
            </a:r>
            <a:endParaRPr lang="nl-NL" sz="1000" dirty="0"/>
          </a:p>
        </p:txBody>
      </p:sp>
      <p:sp>
        <p:nvSpPr>
          <p:cNvPr id="15" name="Tekstvak 14"/>
          <p:cNvSpPr txBox="1"/>
          <p:nvPr/>
        </p:nvSpPr>
        <p:spPr>
          <a:xfrm rot="16200000">
            <a:off x="3887177" y="4850281"/>
            <a:ext cx="983324" cy="153888"/>
          </a:xfrm>
          <a:prstGeom prst="rect">
            <a:avLst/>
          </a:prstGeom>
          <a:noFill/>
        </p:spPr>
        <p:txBody>
          <a:bodyPr wrap="square" lIns="0" tIns="0" rIns="0" bIns="0" rtlCol="0">
            <a:spAutoFit/>
          </a:bodyPr>
          <a:lstStyle/>
          <a:p>
            <a:r>
              <a:rPr lang="nl-NL" sz="1000" dirty="0" smtClean="0"/>
              <a:t>Rve ICT</a:t>
            </a:r>
            <a:endParaRPr lang="nl-NL" sz="1000" dirty="0"/>
          </a:p>
        </p:txBody>
      </p:sp>
      <p:sp>
        <p:nvSpPr>
          <p:cNvPr id="16" name="Tekstvak 15"/>
          <p:cNvSpPr txBox="1"/>
          <p:nvPr/>
        </p:nvSpPr>
        <p:spPr>
          <a:xfrm rot="16200000">
            <a:off x="4260402" y="4822809"/>
            <a:ext cx="983324" cy="153888"/>
          </a:xfrm>
          <a:prstGeom prst="rect">
            <a:avLst/>
          </a:prstGeom>
          <a:noFill/>
        </p:spPr>
        <p:txBody>
          <a:bodyPr wrap="square" lIns="0" tIns="0" rIns="0" bIns="0" rtlCol="0">
            <a:spAutoFit/>
          </a:bodyPr>
          <a:lstStyle/>
          <a:p>
            <a:r>
              <a:rPr lang="nl-NL" sz="1000" dirty="0" smtClean="0"/>
              <a:t>IVE</a:t>
            </a:r>
            <a:endParaRPr lang="nl-NL" sz="1000" dirty="0"/>
          </a:p>
        </p:txBody>
      </p:sp>
      <p:pic>
        <p:nvPicPr>
          <p:cNvPr id="17" name="Tijdelijke aanduiding voor inhoud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6299613" y="3143381"/>
            <a:ext cx="1818642" cy="1818642"/>
          </a:xfrm>
          <a:prstGeom prst="rect">
            <a:avLst/>
          </a:prstGeom>
        </p:spPr>
      </p:pic>
      <p:sp>
        <p:nvSpPr>
          <p:cNvPr id="18" name="Tekstvak 17"/>
          <p:cNvSpPr txBox="1"/>
          <p:nvPr/>
        </p:nvSpPr>
        <p:spPr>
          <a:xfrm>
            <a:off x="5785402" y="4653532"/>
            <a:ext cx="3384376" cy="246221"/>
          </a:xfrm>
          <a:prstGeom prst="rect">
            <a:avLst/>
          </a:prstGeom>
          <a:noFill/>
        </p:spPr>
        <p:txBody>
          <a:bodyPr wrap="square" lIns="0" tIns="0" rIns="0" bIns="0" rtlCol="0">
            <a:spAutoFit/>
          </a:bodyPr>
          <a:lstStyle/>
          <a:p>
            <a:r>
              <a:rPr lang="nl-NL" sz="1600" dirty="0" smtClean="0"/>
              <a:t>Amsterdam Inclusieve </a:t>
            </a:r>
            <a:r>
              <a:rPr lang="nl-NL" sz="1600" dirty="0"/>
              <a:t>O</a:t>
            </a:r>
            <a:r>
              <a:rPr lang="nl-NL" sz="1600" dirty="0" smtClean="0"/>
              <a:t>rganisatie </a:t>
            </a:r>
            <a:endParaRPr lang="nl-NL" sz="1600" dirty="0"/>
          </a:p>
        </p:txBody>
      </p:sp>
      <p:sp>
        <p:nvSpPr>
          <p:cNvPr id="19" name="Rechthoek 18"/>
          <p:cNvSpPr/>
          <p:nvPr/>
        </p:nvSpPr>
        <p:spPr>
          <a:xfrm>
            <a:off x="3613520" y="3240985"/>
            <a:ext cx="252028" cy="1640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2" name="Tekstvak 21"/>
          <p:cNvSpPr txBox="1"/>
          <p:nvPr/>
        </p:nvSpPr>
        <p:spPr>
          <a:xfrm>
            <a:off x="611560" y="2046727"/>
            <a:ext cx="2433782" cy="738664"/>
          </a:xfrm>
          <a:prstGeom prst="rect">
            <a:avLst/>
          </a:prstGeom>
          <a:noFill/>
        </p:spPr>
        <p:txBody>
          <a:bodyPr wrap="square" lIns="0" tIns="0" rIns="0" bIns="0" rtlCol="0">
            <a:spAutoFit/>
          </a:bodyPr>
          <a:lstStyle/>
          <a:p>
            <a:r>
              <a:rPr lang="nl-NL" sz="1600" dirty="0" smtClean="0"/>
              <a:t>Organisatieontwikkeling: </a:t>
            </a:r>
          </a:p>
          <a:p>
            <a:pPr marL="171450" indent="-171450">
              <a:buFont typeface="Arial" panose="020B0604020202020204" pitchFamily="34" charset="0"/>
              <a:buChar char="•"/>
            </a:pPr>
            <a:r>
              <a:rPr lang="nl-NL" sz="1600" dirty="0"/>
              <a:t>s</a:t>
            </a:r>
            <a:r>
              <a:rPr lang="nl-NL" sz="1600" dirty="0" smtClean="0"/>
              <a:t>tructuurwijziging en</a:t>
            </a:r>
          </a:p>
          <a:p>
            <a:pPr marL="171450" indent="-171450">
              <a:buFont typeface="Arial" panose="020B0604020202020204" pitchFamily="34" charset="0"/>
              <a:buChar char="•"/>
            </a:pPr>
            <a:r>
              <a:rPr lang="nl-NL" sz="1600" dirty="0" smtClean="0"/>
              <a:t>nieuwe systemen</a:t>
            </a:r>
            <a:endParaRPr lang="nl-NL" sz="1600" dirty="0"/>
          </a:p>
        </p:txBody>
      </p:sp>
      <p:sp>
        <p:nvSpPr>
          <p:cNvPr id="23" name="Tekstvak 22"/>
          <p:cNvSpPr txBox="1"/>
          <p:nvPr/>
        </p:nvSpPr>
        <p:spPr>
          <a:xfrm>
            <a:off x="3355316" y="2169834"/>
            <a:ext cx="2319962" cy="492443"/>
          </a:xfrm>
          <a:prstGeom prst="rect">
            <a:avLst/>
          </a:prstGeom>
          <a:solidFill>
            <a:srgbClr val="FFC000">
              <a:alpha val="77000"/>
            </a:srgbClr>
          </a:solidFill>
        </p:spPr>
        <p:txBody>
          <a:bodyPr wrap="square" lIns="0" tIns="0" rIns="0" bIns="0" rtlCol="0">
            <a:spAutoFit/>
          </a:bodyPr>
          <a:lstStyle/>
          <a:p>
            <a:r>
              <a:rPr lang="nl-NL" sz="1400" b="1" dirty="0" smtClean="0">
                <a:solidFill>
                  <a:srgbClr val="FF0000"/>
                </a:solidFill>
              </a:rPr>
              <a:t> </a:t>
            </a:r>
            <a:r>
              <a:rPr lang="nl-NL" sz="1600" b="1" dirty="0" smtClean="0"/>
              <a:t>Andere manier van werken en samenwerken </a:t>
            </a:r>
          </a:p>
        </p:txBody>
      </p:sp>
      <p:sp>
        <p:nvSpPr>
          <p:cNvPr id="24" name="Tekstvak 23"/>
          <p:cNvSpPr txBox="1"/>
          <p:nvPr/>
        </p:nvSpPr>
        <p:spPr>
          <a:xfrm>
            <a:off x="6302886" y="2169836"/>
            <a:ext cx="2397732" cy="492443"/>
          </a:xfrm>
          <a:prstGeom prst="rect">
            <a:avLst/>
          </a:prstGeom>
          <a:noFill/>
        </p:spPr>
        <p:txBody>
          <a:bodyPr wrap="square" lIns="0" tIns="0" rIns="0" bIns="0" rtlCol="0">
            <a:spAutoFit/>
          </a:bodyPr>
          <a:lstStyle/>
          <a:p>
            <a:r>
              <a:rPr lang="nl-NL" sz="1600" dirty="0" smtClean="0"/>
              <a:t>Opgavegericht werken</a:t>
            </a:r>
          </a:p>
          <a:p>
            <a:r>
              <a:rPr lang="nl-NL" sz="1600" b="1" dirty="0" smtClean="0"/>
              <a:t> </a:t>
            </a:r>
          </a:p>
        </p:txBody>
      </p:sp>
      <p:cxnSp>
        <p:nvCxnSpPr>
          <p:cNvPr id="27" name="Rechte verbindingslijn met pijl 26"/>
          <p:cNvCxnSpPr/>
          <p:nvPr/>
        </p:nvCxnSpPr>
        <p:spPr>
          <a:xfrm flipV="1">
            <a:off x="612099" y="1887629"/>
            <a:ext cx="2665274" cy="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Rechte verbindingslijn met pijl 34"/>
          <p:cNvCxnSpPr/>
          <p:nvPr/>
        </p:nvCxnSpPr>
        <p:spPr>
          <a:xfrm flipH="1">
            <a:off x="5675278" y="1887629"/>
            <a:ext cx="2686441"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Bliksemflits 35"/>
          <p:cNvSpPr/>
          <p:nvPr/>
        </p:nvSpPr>
        <p:spPr>
          <a:xfrm rot="464078">
            <a:off x="3285354" y="1572600"/>
            <a:ext cx="1855526" cy="426895"/>
          </a:xfrm>
          <a:prstGeom prst="lightningBol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8" name="Rechthoek 27"/>
          <p:cNvSpPr/>
          <p:nvPr/>
        </p:nvSpPr>
        <p:spPr>
          <a:xfrm>
            <a:off x="4990630" y="3221173"/>
            <a:ext cx="252028" cy="164092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9" name="PIJL-RECHTS 28"/>
          <p:cNvSpPr/>
          <p:nvPr/>
        </p:nvSpPr>
        <p:spPr>
          <a:xfrm>
            <a:off x="3272504" y="3737411"/>
            <a:ext cx="2532572" cy="648072"/>
          </a:xfrm>
          <a:prstGeom prst="rightArrow">
            <a:avLst/>
          </a:prstGeom>
          <a:solidFill>
            <a:srgbClr val="FFC000">
              <a:alpha val="5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pic>
        <p:nvPicPr>
          <p:cNvPr id="3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2220" y="3480453"/>
            <a:ext cx="1127125"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kstvak 30"/>
          <p:cNvSpPr txBox="1"/>
          <p:nvPr/>
        </p:nvSpPr>
        <p:spPr>
          <a:xfrm rot="16200000">
            <a:off x="4615127" y="4871758"/>
            <a:ext cx="983324" cy="153888"/>
          </a:xfrm>
          <a:prstGeom prst="rect">
            <a:avLst/>
          </a:prstGeom>
          <a:noFill/>
        </p:spPr>
        <p:txBody>
          <a:bodyPr wrap="square" lIns="0" tIns="0" rIns="0" bIns="0" rtlCol="0">
            <a:spAutoFit/>
          </a:bodyPr>
          <a:lstStyle/>
          <a:p>
            <a:r>
              <a:rPr lang="nl-NL" sz="1000" dirty="0"/>
              <a:t>V</a:t>
            </a:r>
            <a:r>
              <a:rPr lang="nl-NL" sz="1000" dirty="0" smtClean="0"/>
              <a:t>astgoed </a:t>
            </a:r>
            <a:endParaRPr lang="nl-NL" sz="1000" dirty="0"/>
          </a:p>
        </p:txBody>
      </p:sp>
      <p:sp>
        <p:nvSpPr>
          <p:cNvPr id="58" name="Tekstvak 57"/>
          <p:cNvSpPr txBox="1"/>
          <p:nvPr/>
        </p:nvSpPr>
        <p:spPr>
          <a:xfrm rot="16200000">
            <a:off x="3261225" y="4850280"/>
            <a:ext cx="983324" cy="153888"/>
          </a:xfrm>
          <a:prstGeom prst="rect">
            <a:avLst/>
          </a:prstGeom>
          <a:noFill/>
        </p:spPr>
        <p:txBody>
          <a:bodyPr wrap="square" lIns="0" tIns="0" rIns="0" bIns="0" rtlCol="0">
            <a:spAutoFit/>
          </a:bodyPr>
          <a:lstStyle/>
          <a:p>
            <a:r>
              <a:rPr lang="nl-NL" sz="1000" dirty="0" smtClean="0"/>
              <a:t>Rve  PO</a:t>
            </a:r>
            <a:endParaRPr lang="nl-NL" sz="1000" dirty="0"/>
          </a:p>
        </p:txBody>
      </p:sp>
    </p:spTree>
    <p:extLst>
      <p:ext uri="{BB962C8B-B14F-4D97-AF65-F5344CB8AC3E}">
        <p14:creationId xmlns:p14="http://schemas.microsoft.com/office/powerpoint/2010/main" val="378625118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1844824"/>
            <a:ext cx="8010000" cy="1143000"/>
          </a:xfrm>
        </p:spPr>
        <p:txBody>
          <a:bodyPr/>
          <a:lstStyle/>
          <a:p>
            <a:r>
              <a:rPr lang="nl-NL" dirty="0" smtClean="0"/>
              <a:t/>
            </a:r>
            <a:br>
              <a:rPr lang="nl-NL" dirty="0" smtClean="0"/>
            </a:br>
            <a:r>
              <a:rPr lang="nl-NL" dirty="0" smtClean="0"/>
              <a:t>De Amsterdamse opgave staat centraal</a:t>
            </a:r>
            <a:endParaRPr lang="nl-NL" dirty="0"/>
          </a:p>
        </p:txBody>
      </p:sp>
      <p:sp>
        <p:nvSpPr>
          <p:cNvPr id="3" name="Tijdelijke aanduiding voor inhoud 2"/>
          <p:cNvSpPr>
            <a:spLocks noGrp="1"/>
          </p:cNvSpPr>
          <p:nvPr>
            <p:ph idx="1"/>
          </p:nvPr>
        </p:nvSpPr>
        <p:spPr>
          <a:xfrm>
            <a:off x="755576" y="2996952"/>
            <a:ext cx="8010000" cy="2787175"/>
          </a:xfrm>
        </p:spPr>
        <p:txBody>
          <a:bodyPr/>
          <a:lstStyle/>
          <a:p>
            <a:pPr marL="457200" indent="-457200">
              <a:buFont typeface="+mj-lt"/>
              <a:buAutoNum type="arabicPeriod"/>
            </a:pPr>
            <a:r>
              <a:rPr lang="nl-NL" dirty="0" smtClean="0"/>
              <a:t>Er is een spanning tussen efficiënt beheer en standaardisering en het leveren van maatwerk. Hoe ga je om met specifieke wensen in de organisatie?</a:t>
            </a:r>
            <a:endParaRPr lang="nl-NL" dirty="0"/>
          </a:p>
          <a:p>
            <a:pPr marL="457200" indent="-457200">
              <a:buFont typeface="+mj-lt"/>
              <a:buAutoNum type="arabicPeriod"/>
            </a:pPr>
            <a:r>
              <a:rPr lang="nl-NL" dirty="0" smtClean="0"/>
              <a:t>Als we vraaggericht werken en daarmee de opgave centraal stellen wie gaat dan over de verdeling van de capaciteit per opgave? Hoe kun je dat het beste doen? </a:t>
            </a:r>
          </a:p>
          <a:p>
            <a:pPr marL="457200" indent="-457200">
              <a:buFont typeface="+mj-lt"/>
              <a:buAutoNum type="arabicPeriod"/>
            </a:pPr>
            <a:r>
              <a:rPr lang="nl-NL" dirty="0" smtClean="0"/>
              <a:t>Hoe zorgen we ervoor dat de Interne Dienstverlening mee kan met belangrijke trends en ontwikkelingen? Hoe creëren we ruimte voor innovatie?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13</a:t>
            </a:fld>
            <a:endParaRPr lang="nl-NL" dirty="0"/>
          </a:p>
        </p:txBody>
      </p:sp>
      <p:pic>
        <p:nvPicPr>
          <p:cNvPr id="4098" name="Picture 2" descr="H:\Mijn Documenten\Downloads\32522-170803-stopera-iamsterdam-pride_AN-16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3" y="188640"/>
            <a:ext cx="6049945" cy="2160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3250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1BCA4B4-8389-46FE-AE0C-0A1FAFD8F720}" type="datetime1">
              <a:rPr lang="nl-NL" smtClean="0"/>
              <a:t>13-10-17</a:t>
            </a:fld>
            <a:endParaRPr lang="nl-NL" dirty="0"/>
          </a:p>
        </p:txBody>
      </p:sp>
      <p:sp>
        <p:nvSpPr>
          <p:cNvPr id="4" name="Tijdelijke aanduiding voor dianummer 3"/>
          <p:cNvSpPr>
            <a:spLocks noGrp="1"/>
          </p:cNvSpPr>
          <p:nvPr>
            <p:ph type="sldNum" sz="quarter" idx="12"/>
          </p:nvPr>
        </p:nvSpPr>
        <p:spPr/>
        <p:txBody>
          <a:bodyPr/>
          <a:lstStyle/>
          <a:p>
            <a:r>
              <a:rPr lang="nl-NL" smtClean="0"/>
              <a:t>| </a:t>
            </a:r>
            <a:fld id="{5A73F218-DCB0-4894-9B51-05C25669D534}" type="slidenum">
              <a:rPr lang="nl-NL" smtClean="0"/>
              <a:pPr/>
              <a:t>2</a:t>
            </a:fld>
            <a:endParaRPr lang="nl-NL" dirty="0"/>
          </a:p>
        </p:txBody>
      </p:sp>
      <p:sp>
        <p:nvSpPr>
          <p:cNvPr id="12" name="Tekstvak 11"/>
          <p:cNvSpPr txBox="1"/>
          <p:nvPr/>
        </p:nvSpPr>
        <p:spPr>
          <a:xfrm>
            <a:off x="395536" y="956428"/>
            <a:ext cx="8208912" cy="430887"/>
          </a:xfrm>
          <a:prstGeom prst="rect">
            <a:avLst/>
          </a:prstGeom>
          <a:noFill/>
        </p:spPr>
        <p:txBody>
          <a:bodyPr wrap="square" lIns="0" tIns="0" rIns="0" bIns="0" rtlCol="0">
            <a:spAutoFit/>
          </a:bodyPr>
          <a:lstStyle/>
          <a:p>
            <a:pPr algn="ctr"/>
            <a:r>
              <a:rPr lang="nl-NL" sz="2800" dirty="0" smtClean="0"/>
              <a:t>Introductie Amsterdam</a:t>
            </a:r>
            <a:endParaRPr lang="nl-NL" sz="2800" b="1" dirty="0"/>
          </a:p>
        </p:txBody>
      </p:sp>
      <p:sp>
        <p:nvSpPr>
          <p:cNvPr id="10" name="Rechthoek 9"/>
          <p:cNvSpPr/>
          <p:nvPr/>
        </p:nvSpPr>
        <p:spPr>
          <a:xfrm>
            <a:off x="1115616" y="1988840"/>
            <a:ext cx="6480720"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Link naar film 1 Amsterdam</a:t>
            </a:r>
            <a:endParaRPr lang="nl-NL" dirty="0"/>
          </a:p>
        </p:txBody>
      </p:sp>
    </p:spTree>
    <p:extLst>
      <p:ext uri="{BB962C8B-B14F-4D97-AF65-F5344CB8AC3E}">
        <p14:creationId xmlns:p14="http://schemas.microsoft.com/office/powerpoint/2010/main" val="23696050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Diensten, stadsdelen en bedrijven gemeente Amsterdam voor 2015</a:t>
            </a:r>
            <a:endParaRPr lang="nl-NL" dirty="0"/>
          </a:p>
        </p:txBody>
      </p:sp>
      <p:sp>
        <p:nvSpPr>
          <p:cNvPr id="3" name="Tijdelijke aanduiding voor inhoud 2"/>
          <p:cNvSpPr>
            <a:spLocks noGrp="1"/>
          </p:cNvSpPr>
          <p:nvPr>
            <p:ph idx="1"/>
          </p:nvPr>
        </p:nvSpPr>
        <p:spPr/>
        <p:txBody>
          <a:bodyPr/>
          <a:lstStyle/>
          <a:p>
            <a:r>
              <a:rPr lang="nl-NL" dirty="0" smtClean="0"/>
              <a:t>Organisatie bestond uit diensten, stadsdelen en bedrijven.</a:t>
            </a:r>
          </a:p>
          <a:p>
            <a:r>
              <a:rPr lang="nl-NL" dirty="0" smtClean="0"/>
              <a:t>44 afzonderlijke administraties</a:t>
            </a:r>
          </a:p>
          <a:p>
            <a:r>
              <a:rPr lang="nl-NL" dirty="0" smtClean="0"/>
              <a:t>Elk organisatie onderdeel eigen bedrijfsvoering</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3</a:t>
            </a:fld>
            <a:endParaRPr lang="nl-NL" dirty="0"/>
          </a:p>
        </p:txBody>
      </p:sp>
    </p:spTree>
    <p:extLst>
      <p:ext uri="{BB962C8B-B14F-4D97-AF65-F5344CB8AC3E}">
        <p14:creationId xmlns:p14="http://schemas.microsoft.com/office/powerpoint/2010/main" val="16273976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Gemeente Amsterdam vanaf 1 januari 2015; centralisatie bedrijfsvoering</a:t>
            </a:r>
            <a:endParaRPr lang="nl-NL" dirty="0"/>
          </a:p>
        </p:txBody>
      </p:sp>
      <p:sp>
        <p:nvSpPr>
          <p:cNvPr id="3" name="Tijdelijke aanduiding voor inhoud 2"/>
          <p:cNvSpPr>
            <a:spLocks noGrp="1"/>
          </p:cNvSpPr>
          <p:nvPr>
            <p:ph idx="1"/>
          </p:nvPr>
        </p:nvSpPr>
        <p:spPr/>
        <p:txBody>
          <a:bodyPr/>
          <a:lstStyle/>
          <a:p>
            <a:r>
              <a:rPr lang="nl-NL" dirty="0" smtClean="0"/>
              <a:t>14.000 medewerkers in dienst bij gemeente Amsterdam</a:t>
            </a:r>
          </a:p>
          <a:p>
            <a:r>
              <a:rPr lang="nl-NL" dirty="0" smtClean="0"/>
              <a:t>4 clusters, 7 stadsdelen en Bestuur en Organisatie</a:t>
            </a:r>
          </a:p>
          <a:p>
            <a:pPr marL="0" indent="0">
              <a:buNone/>
            </a:pPr>
            <a:endParaRPr lang="nl-NL" dirty="0" smtClean="0"/>
          </a:p>
          <a:p>
            <a:r>
              <a:rPr lang="nl-NL" dirty="0"/>
              <a:t>Cluster </a:t>
            </a:r>
            <a:r>
              <a:rPr lang="nl-NL" dirty="0" smtClean="0"/>
              <a:t>Bedrijfsvoering</a:t>
            </a:r>
            <a:r>
              <a:rPr lang="nl-NL" dirty="0"/>
              <a:t>: 8 </a:t>
            </a:r>
            <a:r>
              <a:rPr lang="nl-NL" dirty="0" err="1"/>
              <a:t>rve’s</a:t>
            </a:r>
            <a:r>
              <a:rPr lang="nl-NL" dirty="0"/>
              <a:t>, 3.000 medewerkers </a:t>
            </a:r>
            <a:endParaRPr lang="nl-NL" dirty="0" smtClean="0"/>
          </a:p>
          <a:p>
            <a:r>
              <a:rPr lang="nl-NL" dirty="0" smtClean="0"/>
              <a:t>Cluster </a:t>
            </a:r>
            <a:r>
              <a:rPr lang="nl-NL" dirty="0"/>
              <a:t>R</a:t>
            </a:r>
            <a:r>
              <a:rPr lang="nl-NL" dirty="0" smtClean="0"/>
              <a:t>uimte en Economie: 13 </a:t>
            </a:r>
            <a:r>
              <a:rPr lang="nl-NL" dirty="0" err="1" smtClean="0"/>
              <a:t>rve’s</a:t>
            </a:r>
            <a:r>
              <a:rPr lang="nl-NL" dirty="0" smtClean="0"/>
              <a:t>, 2.500 medewerkers </a:t>
            </a:r>
          </a:p>
          <a:p>
            <a:r>
              <a:rPr lang="nl-NL" dirty="0" smtClean="0"/>
              <a:t>Cluster Sociaal: 9 </a:t>
            </a:r>
            <a:r>
              <a:rPr lang="nl-NL" dirty="0" err="1" smtClean="0"/>
              <a:t>rve’s</a:t>
            </a:r>
            <a:r>
              <a:rPr lang="nl-NL" dirty="0" smtClean="0"/>
              <a:t>, 3.700 medewerkers </a:t>
            </a:r>
          </a:p>
          <a:p>
            <a:r>
              <a:rPr lang="nl-NL" dirty="0" smtClean="0"/>
              <a:t>Cluster Dienstverlening en Informatie: 8 </a:t>
            </a:r>
            <a:r>
              <a:rPr lang="nl-NL" dirty="0" err="1" smtClean="0"/>
              <a:t>rve’s</a:t>
            </a:r>
            <a:r>
              <a:rPr lang="nl-NL" dirty="0" smtClean="0"/>
              <a:t>, 1.500 medewerkers</a:t>
            </a:r>
          </a:p>
          <a:p>
            <a:r>
              <a:rPr lang="nl-NL" dirty="0" smtClean="0"/>
              <a:t>7 </a:t>
            </a:r>
            <a:r>
              <a:rPr lang="nl-NL" dirty="0"/>
              <a:t>stadsdelen ongeveer 3100 </a:t>
            </a:r>
            <a:r>
              <a:rPr lang="nl-NL" dirty="0" smtClean="0"/>
              <a:t>medewerkers</a:t>
            </a:r>
          </a:p>
          <a:p>
            <a:r>
              <a:rPr lang="nl-NL" dirty="0"/>
              <a:t>Bestuur en Organisatie: 550 </a:t>
            </a:r>
            <a:r>
              <a:rPr lang="nl-NL" dirty="0" smtClean="0"/>
              <a:t>medewerkers</a:t>
            </a:r>
            <a:endParaRPr lang="nl-NL" dirty="0"/>
          </a:p>
          <a:p>
            <a:endParaRPr lang="nl-NL" dirty="0" smtClean="0"/>
          </a:p>
          <a:p>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4</a:t>
            </a:fld>
            <a:endParaRPr lang="nl-NL" dirty="0"/>
          </a:p>
        </p:txBody>
      </p:sp>
    </p:spTree>
    <p:extLst>
      <p:ext uri="{BB962C8B-B14F-4D97-AF65-F5344CB8AC3E}">
        <p14:creationId xmlns:p14="http://schemas.microsoft.com/office/powerpoint/2010/main" val="29423181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55576" y="2348880"/>
            <a:ext cx="8010000" cy="3168351"/>
          </a:xfrm>
        </p:spPr>
        <p:txBody>
          <a:bodyPr/>
          <a:lstStyle/>
          <a:p>
            <a:r>
              <a:rPr lang="nl-NL" sz="2800" dirty="0"/>
              <a:t> </a:t>
            </a:r>
            <a:r>
              <a:rPr lang="nl-NL" sz="2800" dirty="0" smtClean="0"/>
              <a:t>Introductie bedrijfsvoering gemeente Amsterdam</a:t>
            </a:r>
          </a:p>
          <a:p>
            <a:pPr marL="0" indent="0">
              <a:buNone/>
            </a:pPr>
            <a:endParaRPr lang="nl-NL" sz="2800" dirty="0"/>
          </a:p>
          <a:p>
            <a:pPr marL="0" indent="0">
              <a:buNone/>
            </a:pPr>
            <a:endParaRPr lang="nl-NL" sz="2800" dirty="0" smtClean="0"/>
          </a:p>
          <a:p>
            <a:r>
              <a:rPr lang="nl-NL" sz="2800" dirty="0"/>
              <a:t> </a:t>
            </a:r>
            <a:r>
              <a:rPr lang="nl-NL" sz="2800" dirty="0" smtClean="0"/>
              <a:t>Discussie aan de hand van 3 stellingen</a:t>
            </a:r>
            <a:endParaRPr lang="nl-NL" sz="2800"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5</a:t>
            </a:fld>
            <a:endParaRPr lang="nl-NL" dirty="0"/>
          </a:p>
        </p:txBody>
      </p:sp>
    </p:spTree>
    <p:extLst>
      <p:ext uri="{BB962C8B-B14F-4D97-AF65-F5344CB8AC3E}">
        <p14:creationId xmlns:p14="http://schemas.microsoft.com/office/powerpoint/2010/main" val="41473311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Alles wat we doen, doen we voor Amsterdammers</a:t>
            </a:r>
            <a:endParaRPr lang="nl-NL" dirty="0"/>
          </a:p>
        </p:txBody>
      </p:sp>
      <p:sp>
        <p:nvSpPr>
          <p:cNvPr id="9" name="Tijdelijke aanduiding voor inhoud 8"/>
          <p:cNvSpPr>
            <a:spLocks noGrp="1"/>
          </p:cNvSpPr>
          <p:nvPr>
            <p:ph idx="1"/>
          </p:nvPr>
        </p:nvSpPr>
        <p:spPr/>
        <p:txBody>
          <a:bodyPr/>
          <a:lstStyle/>
          <a:p>
            <a:r>
              <a:rPr lang="nl-NL" dirty="0" smtClean="0"/>
              <a:t>Reorganisatie 1-1-2015: één organisatie, in dienst van Amsterdam</a:t>
            </a:r>
          </a:p>
          <a:p>
            <a:r>
              <a:rPr lang="nl-NL" dirty="0" smtClean="0"/>
              <a:t>Vorming vier clusters: Sociaal, Ruimte en Economie, Dienstverlening en Informatie en Bedrijfsvoering</a:t>
            </a:r>
          </a:p>
          <a:p>
            <a:r>
              <a:rPr lang="nl-NL" dirty="0" smtClean="0"/>
              <a:t>Daarnaast Bestuur en Organisatie en 7 stadsdelen </a:t>
            </a:r>
          </a:p>
          <a:p>
            <a:r>
              <a:rPr lang="nl-NL" dirty="0" smtClean="0"/>
              <a:t>14.000 collega’s; ongeveer 3.000 in het cluster bedrijfsvoering</a:t>
            </a:r>
          </a:p>
          <a:p>
            <a:r>
              <a:rPr lang="nl-NL" dirty="0" smtClean="0"/>
              <a:t>Centralisatie van groot deel van Bedrijfsvoering: Financiën, PO, Communicatie, Juridisch Bureau, Facilitair, ICT</a:t>
            </a:r>
          </a:p>
          <a:p>
            <a:r>
              <a:rPr lang="nl-NL" dirty="0" smtClean="0"/>
              <a:t>Werkstructuren van bedrijfsvoering overwegend aanbodgericht ingericht</a:t>
            </a:r>
          </a:p>
          <a:p>
            <a:pPr marL="0" indent="0">
              <a:buNone/>
            </a:pPr>
            <a:endParaRPr lang="nl-NL" dirty="0" smtClean="0"/>
          </a:p>
          <a:p>
            <a:endParaRPr lang="nl-NL" dirty="0" smtClean="0"/>
          </a:p>
          <a:p>
            <a:pPr marL="0" indent="0">
              <a:buNone/>
            </a:pPr>
            <a:endParaRPr lang="nl-NL" dirty="0" smtClean="0"/>
          </a:p>
          <a:p>
            <a:endParaRPr lang="nl-NL" dirty="0"/>
          </a:p>
        </p:txBody>
      </p:sp>
      <p:sp>
        <p:nvSpPr>
          <p:cNvPr id="4" name="Tijdelijke aanduiding voor dianummer 3"/>
          <p:cNvSpPr>
            <a:spLocks noGrp="1"/>
          </p:cNvSpPr>
          <p:nvPr>
            <p:ph type="sldNum" sz="quarter" idx="12"/>
          </p:nvPr>
        </p:nvSpPr>
        <p:spPr/>
        <p:txBody>
          <a:bodyPr/>
          <a:lstStyle/>
          <a:p>
            <a:r>
              <a:rPr lang="nl-NL" dirty="0" smtClean="0">
                <a:solidFill>
                  <a:srgbClr val="BEBEBE"/>
                </a:solidFill>
              </a:rPr>
              <a:t>| </a:t>
            </a:r>
            <a:fld id="{5A73F218-DCB0-4894-9B51-05C25669D534}" type="slidenum">
              <a:rPr lang="nl-NL" smtClean="0">
                <a:solidFill>
                  <a:srgbClr val="BEBEBE"/>
                </a:solidFill>
              </a:rPr>
              <a:pPr/>
              <a:t>6</a:t>
            </a:fld>
            <a:endParaRPr lang="nl-NL" dirty="0">
              <a:solidFill>
                <a:srgbClr val="BEBEBE"/>
              </a:solidFill>
            </a:endParaRPr>
          </a:p>
        </p:txBody>
      </p:sp>
      <p:sp>
        <p:nvSpPr>
          <p:cNvPr id="5" name="Titel 1"/>
          <p:cNvSpPr txBox="1">
            <a:spLocks/>
          </p:cNvSpPr>
          <p:nvPr/>
        </p:nvSpPr>
        <p:spPr>
          <a:xfrm>
            <a:off x="968505" y="269776"/>
            <a:ext cx="8010000" cy="1143000"/>
          </a:xfrm>
          <a:prstGeom prst="rect">
            <a:avLst/>
          </a:prstGeom>
        </p:spPr>
        <p:txBody>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pPr algn="ctr"/>
            <a:r>
              <a:rPr lang="nl-NL" dirty="0" smtClean="0">
                <a:solidFill>
                  <a:srgbClr val="FF0000"/>
                </a:solidFill>
              </a:rPr>
              <a:t>	</a:t>
            </a:r>
            <a:endParaRPr lang="nl-NL" sz="2800" dirty="0">
              <a:solidFill>
                <a:schemeClr val="tx1"/>
              </a:solidFill>
            </a:endParaRPr>
          </a:p>
        </p:txBody>
      </p:sp>
      <p:pic>
        <p:nvPicPr>
          <p:cNvPr id="1026" name="Picture 2" descr="H:\Mijn Documenten\2017\zichtbaar cbv\compa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76672"/>
            <a:ext cx="1522028" cy="1522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9536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nl-NL" dirty="0" smtClean="0"/>
              <a:t>Cluster Bedrijfsvoering</a:t>
            </a:r>
            <a:endParaRPr lang="nl-NL" dirty="0"/>
          </a:p>
        </p:txBody>
      </p:sp>
      <p:sp>
        <p:nvSpPr>
          <p:cNvPr id="9" name="Tijdelijke aanduiding voor inhoud 8"/>
          <p:cNvSpPr>
            <a:spLocks noGrp="1"/>
          </p:cNvSpPr>
          <p:nvPr>
            <p:ph idx="1"/>
          </p:nvPr>
        </p:nvSpPr>
        <p:spPr/>
        <p:txBody>
          <a:bodyPr/>
          <a:lstStyle/>
          <a:p>
            <a:r>
              <a:rPr lang="nl-NL" dirty="0" smtClean="0"/>
              <a:t>P&amp;O</a:t>
            </a:r>
          </a:p>
          <a:p>
            <a:r>
              <a:rPr lang="nl-NL" dirty="0" smtClean="0"/>
              <a:t>Juridisch Bureau</a:t>
            </a:r>
          </a:p>
          <a:p>
            <a:r>
              <a:rPr lang="nl-NL" dirty="0" smtClean="0"/>
              <a:t>Facilitair Bureau</a:t>
            </a:r>
          </a:p>
          <a:p>
            <a:r>
              <a:rPr lang="nl-NL" dirty="0" smtClean="0"/>
              <a:t>Financiën</a:t>
            </a:r>
          </a:p>
          <a:p>
            <a:r>
              <a:rPr lang="nl-NL" dirty="0" smtClean="0"/>
              <a:t>ICT</a:t>
            </a:r>
          </a:p>
          <a:p>
            <a:r>
              <a:rPr lang="nl-NL" dirty="0" smtClean="0"/>
              <a:t>Communicatiebureau</a:t>
            </a:r>
          </a:p>
          <a:p>
            <a:r>
              <a:rPr lang="nl-NL" dirty="0" smtClean="0"/>
              <a:t>Bureau Interim Advies</a:t>
            </a:r>
          </a:p>
          <a:p>
            <a:r>
              <a:rPr lang="nl-NL" dirty="0" smtClean="0"/>
              <a:t>Verzekeringen Gemeente Amsterdam</a:t>
            </a:r>
          </a:p>
          <a:p>
            <a:r>
              <a:rPr lang="nl-NL" dirty="0" smtClean="0"/>
              <a:t>Informatie Voorziening Bedrijfsvoering</a:t>
            </a:r>
          </a:p>
          <a:p>
            <a:endParaRPr lang="nl-NL" dirty="0" smtClean="0"/>
          </a:p>
          <a:p>
            <a:pPr marL="0" indent="0">
              <a:buNone/>
            </a:pPr>
            <a:endParaRPr lang="nl-NL" dirty="0" smtClean="0"/>
          </a:p>
          <a:p>
            <a:endParaRPr lang="nl-NL" dirty="0" smtClean="0"/>
          </a:p>
          <a:p>
            <a:pPr marL="0" indent="0">
              <a:buNone/>
            </a:pPr>
            <a:endParaRPr lang="nl-NL" dirty="0" smtClean="0"/>
          </a:p>
          <a:p>
            <a:endParaRPr lang="nl-NL" dirty="0"/>
          </a:p>
        </p:txBody>
      </p:sp>
      <p:sp>
        <p:nvSpPr>
          <p:cNvPr id="4" name="Tijdelijke aanduiding voor dianummer 3"/>
          <p:cNvSpPr>
            <a:spLocks noGrp="1"/>
          </p:cNvSpPr>
          <p:nvPr>
            <p:ph type="sldNum" sz="quarter" idx="12"/>
          </p:nvPr>
        </p:nvSpPr>
        <p:spPr/>
        <p:txBody>
          <a:bodyPr/>
          <a:lstStyle/>
          <a:p>
            <a:r>
              <a:rPr lang="nl-NL" dirty="0" smtClean="0">
                <a:solidFill>
                  <a:srgbClr val="BEBEBE"/>
                </a:solidFill>
              </a:rPr>
              <a:t>| </a:t>
            </a:r>
            <a:fld id="{5A73F218-DCB0-4894-9B51-05C25669D534}" type="slidenum">
              <a:rPr lang="nl-NL" smtClean="0">
                <a:solidFill>
                  <a:srgbClr val="BEBEBE"/>
                </a:solidFill>
              </a:rPr>
              <a:pPr/>
              <a:t>7</a:t>
            </a:fld>
            <a:endParaRPr lang="nl-NL" dirty="0">
              <a:solidFill>
                <a:srgbClr val="BEBEBE"/>
              </a:solidFill>
            </a:endParaRPr>
          </a:p>
        </p:txBody>
      </p:sp>
      <p:sp>
        <p:nvSpPr>
          <p:cNvPr id="5" name="Titel 1"/>
          <p:cNvSpPr txBox="1">
            <a:spLocks/>
          </p:cNvSpPr>
          <p:nvPr/>
        </p:nvSpPr>
        <p:spPr>
          <a:xfrm>
            <a:off x="968505" y="269776"/>
            <a:ext cx="8010000" cy="1143000"/>
          </a:xfrm>
          <a:prstGeom prst="rect">
            <a:avLst/>
          </a:prstGeom>
        </p:spPr>
        <p:txBody>
          <a:bodyPr/>
          <a:lstStyle>
            <a:lvl1pPr algn="l" defTabSz="914400" rtl="0" eaLnBrk="1" latinLnBrk="0" hangingPunct="1">
              <a:spcBef>
                <a:spcPct val="0"/>
              </a:spcBef>
              <a:buNone/>
              <a:defRPr sz="3500" b="1" kern="1200">
                <a:solidFill>
                  <a:schemeClr val="accent1"/>
                </a:solidFill>
                <a:latin typeface="+mj-lt"/>
                <a:ea typeface="+mj-ea"/>
                <a:cs typeface="+mj-cs"/>
              </a:defRPr>
            </a:lvl1pPr>
          </a:lstStyle>
          <a:p>
            <a:pPr algn="ctr"/>
            <a:r>
              <a:rPr lang="nl-NL" dirty="0" smtClean="0">
                <a:solidFill>
                  <a:srgbClr val="FF0000"/>
                </a:solidFill>
              </a:rPr>
              <a:t>	</a:t>
            </a:r>
            <a:endParaRPr lang="nl-NL" sz="2800" dirty="0">
              <a:solidFill>
                <a:schemeClr val="tx1"/>
              </a:solidFill>
            </a:endParaRPr>
          </a:p>
        </p:txBody>
      </p:sp>
      <p:pic>
        <p:nvPicPr>
          <p:cNvPr id="1026" name="Picture 2" descr="H:\Mijn Documenten\2017\zichtbaar cbv\compa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76672"/>
            <a:ext cx="1522028" cy="1522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2513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800" dirty="0" smtClean="0"/>
              <a:t>Interne dienstverlening:</a:t>
            </a:r>
            <a:br>
              <a:rPr lang="nl-NL" sz="2800" dirty="0" smtClean="0"/>
            </a:br>
            <a:r>
              <a:rPr lang="nl-NL" sz="2800" dirty="0" smtClean="0"/>
              <a:t>Gestart als aanbodgerichte organisatie</a:t>
            </a:r>
            <a:endParaRPr lang="nl-NL" sz="2800" dirty="0"/>
          </a:p>
        </p:txBody>
      </p:sp>
      <p:sp>
        <p:nvSpPr>
          <p:cNvPr id="3" name="Tijdelijke aanduiding voor inhoud 2"/>
          <p:cNvSpPr>
            <a:spLocks noGrp="1"/>
          </p:cNvSpPr>
          <p:nvPr>
            <p:ph idx="1"/>
          </p:nvPr>
        </p:nvSpPr>
        <p:spPr>
          <a:xfrm>
            <a:off x="781563" y="3142973"/>
            <a:ext cx="8010000" cy="2787175"/>
          </a:xfrm>
        </p:spPr>
        <p:txBody>
          <a:bodyPr/>
          <a:lstStyle/>
          <a:p>
            <a:r>
              <a:rPr lang="nl-NL" dirty="0" smtClean="0"/>
              <a:t>Aanbodgericht heeft tot gevolg gehad dat er meer afstand tussen de wensen van de organisatie en het aanbod vanuit Bedrijfsvoering werd ervaren</a:t>
            </a:r>
          </a:p>
          <a:p>
            <a:r>
              <a:rPr lang="nl-NL" dirty="0" smtClean="0"/>
              <a:t>Er werd onvoldoende </a:t>
            </a:r>
            <a:r>
              <a:rPr lang="nl-NL" dirty="0"/>
              <a:t>verbinding </a:t>
            </a:r>
            <a:r>
              <a:rPr lang="nl-NL" dirty="0" smtClean="0"/>
              <a:t>ervaren tussen </a:t>
            </a:r>
            <a:r>
              <a:rPr lang="nl-NL" dirty="0"/>
              <a:t>bedrijfsvoering en (</a:t>
            </a:r>
            <a:r>
              <a:rPr lang="nl-NL" dirty="0" smtClean="0"/>
              <a:t>lijn)organisatie</a:t>
            </a:r>
            <a:r>
              <a:rPr lang="nl-NL" dirty="0"/>
              <a:t>.</a:t>
            </a:r>
            <a:endParaRPr lang="nl-NL" dirty="0" smtClean="0"/>
          </a:p>
          <a:p>
            <a:r>
              <a:rPr lang="nl-NL" dirty="0" smtClean="0"/>
              <a:t>Het aanbod Bedrijfsvoering sloot onvoldoende aan op behoefte van organisatie.</a:t>
            </a:r>
          </a:p>
          <a:p>
            <a:r>
              <a:rPr lang="nl-NL" dirty="0" smtClean="0"/>
              <a:t>Irritatie en onvrede nam toe.</a:t>
            </a:r>
          </a:p>
          <a:p>
            <a:r>
              <a:rPr lang="nl-NL" dirty="0" smtClean="0"/>
              <a:t>Klant-denken werd obstakel voor verbinding. </a:t>
            </a:r>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8</a:t>
            </a:fld>
            <a:endParaRPr lang="nl-NL" dirty="0"/>
          </a:p>
        </p:txBody>
      </p:sp>
      <p:pic>
        <p:nvPicPr>
          <p:cNvPr id="2050" name="Picture 2" descr="H:\Mijn Documenten\2017\zichtbaar cbv\dienstverlen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1340768"/>
            <a:ext cx="1066428" cy="1066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5965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1628800"/>
            <a:ext cx="8010000" cy="1143000"/>
          </a:xfrm>
        </p:spPr>
        <p:txBody>
          <a:bodyPr/>
          <a:lstStyle/>
          <a:p>
            <a:r>
              <a:rPr lang="nl-NL" sz="2800" dirty="0" smtClean="0"/>
              <a:t>Interne dienstverlening:</a:t>
            </a:r>
            <a:br>
              <a:rPr lang="nl-NL" sz="2800" dirty="0" smtClean="0"/>
            </a:br>
            <a:r>
              <a:rPr lang="nl-NL" sz="2800" dirty="0" smtClean="0"/>
              <a:t>Doorontwikkeling van een aanbod- naar meer vraaggerichte organisatie</a:t>
            </a:r>
            <a:endParaRPr lang="nl-NL" sz="2800" dirty="0"/>
          </a:p>
        </p:txBody>
      </p:sp>
      <p:sp>
        <p:nvSpPr>
          <p:cNvPr id="3" name="Tijdelijke aanduiding voor inhoud 2"/>
          <p:cNvSpPr>
            <a:spLocks noGrp="1"/>
          </p:cNvSpPr>
          <p:nvPr>
            <p:ph idx="1"/>
          </p:nvPr>
        </p:nvSpPr>
        <p:spPr>
          <a:xfrm>
            <a:off x="755576" y="3140968"/>
            <a:ext cx="8010000" cy="2787175"/>
          </a:xfrm>
        </p:spPr>
        <p:txBody>
          <a:bodyPr/>
          <a:lstStyle/>
          <a:p>
            <a:r>
              <a:rPr lang="nl-NL" dirty="0"/>
              <a:t>De opgave van de organisatie en dus van de stad staat centraal.</a:t>
            </a:r>
          </a:p>
          <a:p>
            <a:r>
              <a:rPr lang="nl-NL" dirty="0"/>
              <a:t>Een goede dienstverlening creëer je samen: in samenwerking met de rest van de organisatie kijken naar de producten en diensten die nodig zijn.</a:t>
            </a:r>
          </a:p>
          <a:p>
            <a:r>
              <a:rPr lang="nl-NL" dirty="0" smtClean="0"/>
              <a:t>Focus 2017: Bedrijfsvoering gaat over Interne Dienstverlening en draagt bij aan het gehele dienstverleningsconcept van de stad: doorontwikkeling naar meer vraaggerichte organisatie.</a:t>
            </a:r>
          </a:p>
          <a:p>
            <a:r>
              <a:rPr lang="nl-NL" dirty="0" smtClean="0"/>
              <a:t>Hoge kwaliteit is de norm, niet duurder dan nodig, elke euro efficiënt inzetten</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13-10-17</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9</a:t>
            </a:fld>
            <a:endParaRPr lang="nl-NL" dirty="0"/>
          </a:p>
        </p:txBody>
      </p:sp>
      <p:pic>
        <p:nvPicPr>
          <p:cNvPr id="2050" name="Picture 2" descr="H:\Mijn Documenten\2017\zichtbaar cbv\dienstverlen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832869"/>
            <a:ext cx="1066428" cy="1066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136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xmlns="" name="Presentatie Gemeente Amsterdam.potx" id="{C7836E94-AE2C-4432-B7F6-8F24116E5142}" vid="{30D10CD8-47BF-4285-920D-749C150B9B8D}"/>
    </a:ext>
  </a:extLst>
</a:theme>
</file>

<file path=ppt/theme/theme2.xml><?xml version="1.0" encoding="utf-8"?>
<a:theme xmlns:a="http://schemas.openxmlformats.org/drawingml/2006/main" name="1_blank">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xmlns="" name="Presentatie Gemeente Amsterdam.potx" id="{C7836E94-AE2C-4432-B7F6-8F24116E5142}" vid="{30D10CD8-47BF-4285-920D-749C150B9B8D}"/>
    </a:ext>
  </a:ext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1194</TotalTime>
  <Words>702</Words>
  <Application>Microsoft Macintosh PowerPoint</Application>
  <PresentationFormat>Diavoorstelling (4:3)</PresentationFormat>
  <Paragraphs>151</Paragraphs>
  <Slides>13</Slides>
  <Notes>5</Notes>
  <HiddenSlides>0</HiddenSlides>
  <MMClips>0</MMClips>
  <ScaleCrop>false</ScaleCrop>
  <HeadingPairs>
    <vt:vector size="4" baseType="variant">
      <vt:variant>
        <vt:lpstr>Thema</vt:lpstr>
      </vt:variant>
      <vt:variant>
        <vt:i4>2</vt:i4>
      </vt:variant>
      <vt:variant>
        <vt:lpstr>Diatitels</vt:lpstr>
      </vt:variant>
      <vt:variant>
        <vt:i4>13</vt:i4>
      </vt:variant>
    </vt:vector>
  </HeadingPairs>
  <TitlesOfParts>
    <vt:vector size="15" baseType="lpstr">
      <vt:lpstr>blank</vt:lpstr>
      <vt:lpstr>1_blank</vt:lpstr>
      <vt:lpstr> Transformatie in Amsterdam Van aanbod- vraaggericht    </vt:lpstr>
      <vt:lpstr>PowerPoint-presentatie</vt:lpstr>
      <vt:lpstr>Diensten, stadsdelen en bedrijven gemeente Amsterdam voor 2015</vt:lpstr>
      <vt:lpstr>Gemeente Amsterdam vanaf 1 januari 2015; centralisatie bedrijfsvoering</vt:lpstr>
      <vt:lpstr>PowerPoint-presentatie</vt:lpstr>
      <vt:lpstr>Alles wat we doen, doen we voor Amsterdammers</vt:lpstr>
      <vt:lpstr>Cluster Bedrijfsvoering</vt:lpstr>
      <vt:lpstr>Interne dienstverlening: Gestart als aanbodgerichte organisatie</vt:lpstr>
      <vt:lpstr>Interne dienstverlening: Doorontwikkeling van een aanbod- naar meer vraaggerichte organisatie</vt:lpstr>
      <vt:lpstr>Doorontwikkeling stapsgewijs</vt:lpstr>
      <vt:lpstr>PowerPoint-presentatie</vt:lpstr>
      <vt:lpstr>PowerPoint-presentatie</vt:lpstr>
      <vt:lpstr> De Amsterdamse opgave staat centraal</vt:lpstr>
    </vt:vector>
  </TitlesOfParts>
  <Company>Gemeente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Manakane, Patricia</dc:creator>
  <dc:description>Versie 1.3 - 1 juli 2015_x000d_
Ontwikkeling sjabloon en macro's:_x000d_
www.JoulesUnlimited.nl</dc:description>
  <cp:lastModifiedBy>Henriette van den Heuvel</cp:lastModifiedBy>
  <cp:revision>43</cp:revision>
  <cp:lastPrinted>2017-09-27T11:14:07Z</cp:lastPrinted>
  <dcterms:created xsi:type="dcterms:W3CDTF">2017-09-19T11:53:27Z</dcterms:created>
  <dcterms:modified xsi:type="dcterms:W3CDTF">2017-10-13T21:24:30Z</dcterms:modified>
</cp:coreProperties>
</file>