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73" r:id="rId5"/>
    <p:sldId id="260" r:id="rId6"/>
    <p:sldId id="262" r:id="rId7"/>
    <p:sldId id="270" r:id="rId8"/>
    <p:sldId id="264" r:id="rId9"/>
    <p:sldId id="271" r:id="rId10"/>
    <p:sldId id="265" r:id="rId11"/>
    <p:sldId id="266" r:id="rId12"/>
    <p:sldId id="274" r:id="rId13"/>
    <p:sldId id="275" r:id="rId14"/>
    <p:sldId id="276" r:id="rId15"/>
    <p:sldId id="277" r:id="rId16"/>
    <p:sldId id="278" r:id="rId17"/>
    <p:sldId id="267" r:id="rId18"/>
    <p:sldId id="268" r:id="rId19"/>
    <p:sldId id="269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47" autoAdjust="0"/>
  </p:normalViewPr>
  <p:slideViewPr>
    <p:cSldViewPr>
      <p:cViewPr varScale="1">
        <p:scale>
          <a:sx n="90" d="100"/>
          <a:sy n="90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7D41-89E4-4FF1-84DB-E6D3C79B7002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728A-E060-4D68-981B-9C3786919E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278A-2EDD-4541-8C3F-688E83495BD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D10F-9D4D-4A89-9038-A941D37B8D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Filmpje afspelen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256C5-825C-4B04-8947-AC672167C7D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10F-9D4D-4A89-9038-A941D37B8D8B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Hierbij ook klassieke vorm van strategische</a:t>
            </a:r>
            <a:r>
              <a:rPr lang="nl-NL" baseline="0" dirty="0" smtClean="0"/>
              <a:t> personeelsplanning uittekenen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10F-9D4D-4A89-9038-A941D37B8D8B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eerste twee </a:t>
            </a:r>
            <a:r>
              <a:rPr lang="nl-NL" dirty="0" err="1" smtClean="0"/>
              <a:t>bullits</a:t>
            </a:r>
            <a:r>
              <a:rPr lang="nl-NL" dirty="0" smtClean="0"/>
              <a:t> zijn</a:t>
            </a:r>
            <a:r>
              <a:rPr lang="nl-NL" baseline="0" dirty="0" smtClean="0"/>
              <a:t> redelijk gangbaar. De laatste drie zijn minder vanzelfsprekend in gemeenteland en zullen we daarom verder toelichten.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10F-9D4D-4A89-9038-A941D37B8D8B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Concept:</a:t>
            </a:r>
            <a:r>
              <a:rPr lang="nl-NL" b="1" baseline="0" dirty="0" smtClean="0"/>
              <a:t> </a:t>
            </a:r>
            <a:r>
              <a:rPr lang="nl-NL" b="0" baseline="0" dirty="0" smtClean="0"/>
              <a:t>Achterliggende gedachte: '</a:t>
            </a:r>
            <a:r>
              <a:rPr lang="nl-NL" dirty="0" smtClean="0"/>
              <a:t>Gedreven</a:t>
            </a:r>
            <a:r>
              <a:rPr lang="nl-NL" baseline="0" dirty="0" smtClean="0"/>
              <a:t> door contrasten' (gebaseerd op citymarketing) is tot uitvoering gekomen in de beelden met als slogan: 'Iedere dag een andere werkvloer'.</a:t>
            </a:r>
          </a:p>
          <a:p>
            <a:r>
              <a:rPr lang="nl-NL" baseline="0" dirty="0" smtClean="0"/>
              <a:t>Gebruik van onze eigen locaties (juweeltjes) en onze eigen modellen (authentiek en het is echt iets wat wij allen uitdragen). De nieuwe AMC draait om de </a:t>
            </a:r>
            <a:r>
              <a:rPr lang="nl-NL" baseline="0" dirty="0" err="1" smtClean="0"/>
              <a:t>wergeverssite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256C5-825C-4B04-8947-AC672167C7D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baseline="0" dirty="0" smtClean="0"/>
              <a:t>Ontwikkeling: </a:t>
            </a:r>
            <a:r>
              <a:rPr lang="nl-NL" b="0" baseline="0" dirty="0" smtClean="0"/>
              <a:t>concept uitgewerkt, </a:t>
            </a:r>
            <a:r>
              <a:rPr lang="nl-NL" b="0" baseline="0" dirty="0" err="1" smtClean="0"/>
              <a:t>ism</a:t>
            </a:r>
            <a:r>
              <a:rPr lang="nl-NL" b="0" baseline="0" dirty="0" smtClean="0"/>
              <a:t> creatief bureau gezocht naar het juiste beeldmerk ( beste plekken / mensen), </a:t>
            </a:r>
            <a:r>
              <a:rPr lang="nl-NL" b="0" baseline="0" dirty="0" err="1" smtClean="0"/>
              <a:t>fotoshoot</a:t>
            </a:r>
            <a:r>
              <a:rPr lang="nl-NL" b="0" baseline="0" dirty="0" smtClean="0"/>
              <a:t> zelf geregeld. Site gebouwd, met alle nieuwe snufjes (</a:t>
            </a:r>
            <a:r>
              <a:rPr lang="nl-NL" b="0" baseline="0" dirty="0" err="1" smtClean="0"/>
              <a:t>RSS-feed</a:t>
            </a:r>
            <a:r>
              <a:rPr lang="nl-NL" b="0" baseline="0" dirty="0" smtClean="0"/>
              <a:t>, poll, </a:t>
            </a:r>
            <a:r>
              <a:rPr lang="nl-NL" b="0" baseline="0" dirty="0" err="1" smtClean="0"/>
              <a:t>social</a:t>
            </a:r>
            <a:r>
              <a:rPr lang="nl-NL" b="0" baseline="0" dirty="0" smtClean="0"/>
              <a:t> media, meerdere manier van solliciteren) en interactief gemaakt. Lancering in tijd van crisis, dus klein/bescheiden gehouden. </a:t>
            </a:r>
          </a:p>
          <a:p>
            <a:r>
              <a:rPr lang="nl-NL" b="1" baseline="0" dirty="0" smtClean="0"/>
              <a:t>Resultaten: </a:t>
            </a:r>
            <a:r>
              <a:rPr lang="nl-NL" b="0" baseline="0" dirty="0" smtClean="0"/>
              <a:t>pas vanaf juni 2011 kunnen meten, helaas! Vanaf 1-6 tot 1-11 ruim 14000 bezoekers. gemiddeld 4.000 bezoekers per maand. Gemiddeld bekijkt men 3 pagina's per zoek en verblijven zij 1:29 min op de site. </a:t>
            </a:r>
            <a:r>
              <a:rPr lang="nl-NL" b="0" baseline="0" dirty="0" err="1" smtClean="0"/>
              <a:t>Twitter</a:t>
            </a:r>
            <a:r>
              <a:rPr lang="nl-NL" b="0" baseline="0" dirty="0" smtClean="0"/>
              <a:t> volgers: 141. </a:t>
            </a:r>
            <a:r>
              <a:rPr lang="nl-NL" b="0" baseline="0" dirty="0" err="1" smtClean="0"/>
              <a:t>Vacature-alerts</a:t>
            </a:r>
            <a:r>
              <a:rPr lang="nl-NL" b="0" baseline="0" dirty="0" smtClean="0"/>
              <a:t>: </a:t>
            </a:r>
          </a:p>
          <a:p>
            <a:r>
              <a:rPr lang="nl-NL" b="0" baseline="0" dirty="0" smtClean="0"/>
              <a:t>Vertaling van het concept naar een beursuiting voor de Nationale </a:t>
            </a:r>
            <a:r>
              <a:rPr lang="nl-NL" b="0" baseline="0" dirty="0" err="1" smtClean="0"/>
              <a:t>Carrierebeurs</a:t>
            </a:r>
            <a:r>
              <a:rPr lang="nl-NL" b="0" baseline="0" dirty="0" smtClean="0"/>
              <a:t> voor branding en het invullen van stageplekken. Externe </a:t>
            </a:r>
            <a:r>
              <a:rPr lang="nl-NL" b="0" baseline="0" dirty="0" err="1" smtClean="0"/>
              <a:t>jobsites</a:t>
            </a:r>
            <a:r>
              <a:rPr lang="nl-NL" b="0" baseline="0" dirty="0" smtClean="0"/>
              <a:t> in huisstijluiting en advertentiemateriaal. </a:t>
            </a:r>
          </a:p>
          <a:p>
            <a:r>
              <a:rPr lang="nl-NL" b="0" baseline="0" dirty="0" smtClean="0"/>
              <a:t>Ansichtkaarten worden uitgedeeld op de beurs, studentenevenementen en externe workshops</a:t>
            </a:r>
          </a:p>
          <a:p>
            <a:r>
              <a:rPr lang="nl-NL" b="0" baseline="0" dirty="0" smtClean="0"/>
              <a:t>AMC concept is vertaald naar </a:t>
            </a:r>
            <a:r>
              <a:rPr lang="nl-NL" b="0" baseline="0" dirty="0" err="1" smtClean="0"/>
              <a:t>t-shirts</a:t>
            </a:r>
            <a:r>
              <a:rPr lang="nl-NL" b="0" baseline="0" dirty="0" smtClean="0"/>
              <a:t> voor sportevenementen.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10F-9D4D-4A89-9038-A941D37B8D8B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Twee lichtingen:</a:t>
            </a:r>
            <a:r>
              <a:rPr lang="nl-NL" baseline="0" dirty="0" smtClean="0"/>
              <a:t> 2008 &amp; 2010, 5 deelnemers per keer.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256C5-825C-4B04-8947-AC672167C7D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CE28-E9C4-4B16-9A03-389AD88DD8F5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82A3-9DEF-41D6-BBDF-3DE6E57F7D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asdfs\u\99_Wissel_Bestanden\powerpoint-iederdag_een_andere_werkvloer\haarlemmermeer.wmv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2714620"/>
            <a:ext cx="8786842" cy="3525855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pPr algn="ctr">
              <a:buNone/>
            </a:pPr>
            <a:r>
              <a:rPr lang="nl-NL" sz="6000" dirty="0" smtClean="0"/>
              <a:t>Tegen de stroom in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Investeren in mensen, juist in krappe tijden</a:t>
            </a:r>
          </a:p>
          <a:p>
            <a:pPr>
              <a:buNone/>
            </a:pPr>
            <a:endParaRPr lang="nl-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nl-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Werkconferentie Bedrijfsvoering</a:t>
            </a:r>
          </a:p>
          <a:p>
            <a:pPr>
              <a:buNone/>
            </a:pP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november 2011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il_fi" descr="thumb_Logo_Haarlemmermeer~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296948"/>
            <a:ext cx="3368664" cy="14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Kweekvijver voor jonge </a:t>
            </a:r>
            <a:r>
              <a:rPr lang="nl-NL" dirty="0" err="1" smtClean="0"/>
              <a:t>potentials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Meerdere individuele en groepsopdrachten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Programma van opleidingen en </a:t>
            </a:r>
            <a:r>
              <a:rPr lang="nl-NL" dirty="0" err="1" smtClean="0"/>
              <a:t>coaching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4000" dirty="0" smtClean="0"/>
              <a:t> </a:t>
            </a:r>
            <a:br>
              <a:rPr lang="nl-NL" sz="4000" dirty="0" smtClean="0"/>
            </a:br>
            <a:r>
              <a:rPr lang="nl-NL" sz="4900" dirty="0" smtClean="0"/>
              <a:t>Jonge Talenten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42844" y="714356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600" dirty="0" smtClean="0"/>
              <a:t>		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72008"/>
            <a:ext cx="242506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0"/>
            <a:ext cx="2285984" cy="215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0" cy="0"/>
          </a:xfrm>
          <a:prstGeom prst="rect">
            <a:avLst/>
          </a:prstGeom>
          <a:noFill/>
        </p:spPr>
      </p:pic>
      <p:pic>
        <p:nvPicPr>
          <p:cNvPr id="1029" name="Picture 5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5879"/>
            <a:ext cx="9144000" cy="5506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0" cy="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285776"/>
            <a:ext cx="11772944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0" cy="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0" cy="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0"/>
            <a:ext cx="11544342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U:\03_Ondersteuning\01_Cluster_Communicatie_Marketing_Onderzoek\Team Uitingen\Doris\projecten\mobiliteit\plaatjes\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0" cy="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54" y="0"/>
            <a:ext cx="1120144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0"/>
            <a:ext cx="11658644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2714620"/>
            <a:ext cx="8786842" cy="3525855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ctr">
              <a:buNone/>
            </a:pPr>
            <a:endParaRPr lang="nl-NL" sz="3000" dirty="0" smtClean="0"/>
          </a:p>
          <a:p>
            <a:pPr algn="ctr">
              <a:buNone/>
            </a:pPr>
            <a:r>
              <a:rPr lang="nl-NL" sz="4800" dirty="0" smtClean="0"/>
              <a:t>Aan de slag!</a:t>
            </a:r>
            <a:endParaRPr lang="nl-NL" sz="2400" dirty="0" smtClean="0"/>
          </a:p>
          <a:p>
            <a:pPr>
              <a:buNone/>
            </a:pPr>
            <a:endParaRPr lang="nl-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nl-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050" y="214290"/>
            <a:ext cx="635795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4400" dirty="0" smtClean="0"/>
              <a:t>  Opdracht:</a:t>
            </a:r>
          </a:p>
          <a:p>
            <a:pPr>
              <a:buFontTx/>
              <a:buChar char="-"/>
            </a:pPr>
            <a:endParaRPr lang="nl-NL" sz="36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Ga uiteen in twee groepen</a:t>
            </a:r>
          </a:p>
          <a:p>
            <a:pPr>
              <a:buFont typeface="Wingdings" pitchFamily="2" charset="2"/>
              <a:buChar char="§"/>
            </a:pPr>
            <a:endParaRPr lang="nl-NL" sz="24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Bedenk eerst 5 minuten individueel hoe Haarlemmermeer het Loopbaanplein kan uitbouwen en verbeteren</a:t>
            </a:r>
          </a:p>
          <a:p>
            <a:pPr>
              <a:buFont typeface="Wingdings" pitchFamily="2" charset="2"/>
              <a:buChar char="§"/>
            </a:pPr>
            <a:endParaRPr lang="nl-NL" sz="24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Bespreek gedurende 10 minuten de ideeën en bepaal binnen de groep welke drie ideeën het beste zijn</a:t>
            </a:r>
          </a:p>
          <a:p>
            <a:pPr>
              <a:buFont typeface="Wingdings" pitchFamily="2" charset="2"/>
              <a:buChar char="§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Presenteer deze drie ideeën aan de rest van de groep</a:t>
            </a:r>
            <a:r>
              <a:rPr lang="nl-NL" dirty="0" smtClean="0"/>
              <a:t>		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 descr="Bewegwijzering.jpg"/>
          <p:cNvPicPr>
            <a:picLocks noChangeAspect="1"/>
          </p:cNvPicPr>
          <p:nvPr/>
        </p:nvPicPr>
        <p:blipFill>
          <a:blip r:embed="rId2" cstate="print"/>
          <a:srcRect l="32745" r="39493"/>
          <a:stretch>
            <a:fillRect/>
          </a:stretch>
        </p:blipFill>
        <p:spPr>
          <a:xfrm>
            <a:off x="0" y="0"/>
            <a:ext cx="27860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2714620"/>
            <a:ext cx="8786842" cy="3525855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ctr">
              <a:buNone/>
            </a:pPr>
            <a:endParaRPr lang="nl-NL" sz="3000" dirty="0" smtClean="0"/>
          </a:p>
          <a:p>
            <a:pPr algn="ctr">
              <a:buNone/>
            </a:pPr>
            <a:r>
              <a:rPr lang="nl-NL" sz="4800" dirty="0" smtClean="0"/>
              <a:t>Dank voor jullie aanwezigheid!</a:t>
            </a:r>
            <a:endParaRPr lang="nl-NL" sz="2400" dirty="0" smtClean="0"/>
          </a:p>
          <a:p>
            <a:pPr algn="ctr">
              <a:buNone/>
            </a:pPr>
            <a:endParaRPr lang="nl-NL" sz="16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nl-NL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recruitment</a:t>
            </a:r>
            <a:r>
              <a:rPr lang="nl-N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nl-NL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haarlemmermeer.nl</a:t>
            </a:r>
            <a:endParaRPr lang="nl-NL" sz="16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nl-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657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050" y="214290"/>
            <a:ext cx="635795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4400" dirty="0" smtClean="0"/>
              <a:t>  Vandaag:</a:t>
            </a:r>
          </a:p>
          <a:p>
            <a:pPr>
              <a:buFontTx/>
              <a:buChar char="-"/>
            </a:pPr>
            <a:endParaRPr lang="nl-NL" sz="36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Impressie Haarlemmermeer</a:t>
            </a:r>
          </a:p>
          <a:p>
            <a:pPr>
              <a:buFont typeface="Wingdings" pitchFamily="2" charset="2"/>
              <a:buChar char="§"/>
            </a:pPr>
            <a:endParaRPr lang="nl-NL" sz="24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Visie op strategische personeelsplanning</a:t>
            </a:r>
          </a:p>
          <a:p>
            <a:pPr>
              <a:buFont typeface="Wingdings" pitchFamily="2" charset="2"/>
              <a:buChar char="§"/>
            </a:pPr>
            <a:endParaRPr lang="nl-NL" sz="24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Investeren in krappe tijden:</a:t>
            </a:r>
          </a:p>
          <a:p>
            <a:pPr>
              <a:buFont typeface="Wingdings" pitchFamily="2" charset="2"/>
              <a:buChar char="§"/>
            </a:pPr>
            <a:endParaRPr lang="nl-NL" sz="2400" dirty="0" smtClean="0"/>
          </a:p>
          <a:p>
            <a:pPr lvl="1">
              <a:buFont typeface="Wingdings" pitchFamily="2" charset="2"/>
              <a:buChar char="ü"/>
            </a:pPr>
            <a:r>
              <a:rPr lang="nl-NL" sz="2000" dirty="0" smtClean="0"/>
              <a:t>Arbeidsmarktcommunicatie</a:t>
            </a:r>
          </a:p>
          <a:p>
            <a:pPr lvl="1">
              <a:buFont typeface="Wingdings" pitchFamily="2" charset="2"/>
              <a:buChar char="ü"/>
            </a:pPr>
            <a:r>
              <a:rPr lang="nl-NL" sz="2000" dirty="0" smtClean="0"/>
              <a:t>Trainee programma</a:t>
            </a:r>
          </a:p>
          <a:p>
            <a:pPr lvl="1">
              <a:buFont typeface="Wingdings" pitchFamily="2" charset="2"/>
              <a:buChar char="ü"/>
            </a:pPr>
            <a:r>
              <a:rPr lang="nl-NL" sz="2000" dirty="0" smtClean="0"/>
              <a:t>Digitaal Loopbaanplein</a:t>
            </a:r>
          </a:p>
          <a:p>
            <a:pPr lvl="1">
              <a:buFont typeface="Wingdings" pitchFamily="2" charset="2"/>
              <a:buChar char="ü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400" dirty="0" smtClean="0"/>
              <a:t>Aan de slag!</a:t>
            </a:r>
            <a:r>
              <a:rPr lang="nl-NL" dirty="0" smtClean="0"/>
              <a:t>		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 descr="Bewegwijzering.jpg"/>
          <p:cNvPicPr>
            <a:picLocks noChangeAspect="1"/>
          </p:cNvPicPr>
          <p:nvPr/>
        </p:nvPicPr>
        <p:blipFill>
          <a:blip r:embed="rId2" cstate="print"/>
          <a:srcRect l="32745" r="39493"/>
          <a:stretch>
            <a:fillRect/>
          </a:stretch>
        </p:blipFill>
        <p:spPr>
          <a:xfrm>
            <a:off x="0" y="0"/>
            <a:ext cx="27860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7356" y="1214422"/>
            <a:ext cx="5429288" cy="5500726"/>
          </a:xfrm>
        </p:spPr>
        <p:txBody>
          <a:bodyPr>
            <a:no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</p:txBody>
      </p:sp>
      <p:pic>
        <p:nvPicPr>
          <p:cNvPr id="5" name="Afbeelding 4" descr="03-Ontdekken-Oorverdovend-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986" y="0"/>
            <a:ext cx="2217998" cy="3140685"/>
          </a:xfrm>
          <a:prstGeom prst="rect">
            <a:avLst/>
          </a:prstGeom>
        </p:spPr>
      </p:pic>
      <p:pic>
        <p:nvPicPr>
          <p:cNvPr id="1026" name="Picture 2" descr="C:\Documents and Settings\langevk\Bureaublad\HLMR-Posters-JPG\09-Ontwikkelen-Lijnen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"/>
            <a:ext cx="2195736" cy="3109163"/>
          </a:xfrm>
          <a:prstGeom prst="rect">
            <a:avLst/>
          </a:prstGeom>
          <a:noFill/>
        </p:spPr>
      </p:pic>
      <p:pic>
        <p:nvPicPr>
          <p:cNvPr id="1027" name="Picture 3" descr="C:\Documents and Settings\langevk\Bureaublad\HLMR-Posters-JPG\07-Ontsluiten-Vrijbaan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924515"/>
            <a:ext cx="2071670" cy="2933485"/>
          </a:xfrm>
          <a:prstGeom prst="rect">
            <a:avLst/>
          </a:prstGeom>
          <a:noFill/>
        </p:spPr>
      </p:pic>
      <p:pic>
        <p:nvPicPr>
          <p:cNvPr id="1028" name="Picture 4" descr="C:\Documents and Settings\langevk\Bureaublad\HLMR-Posters-JPG\01-Ontdekken-Poldervogels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5"/>
            <a:ext cx="2088232" cy="2956937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r>
              <a:rPr lang="nl-NL" dirty="0" smtClean="0"/>
              <a:t>Impressie Haarlemmermeer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haarlemmerme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76672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wegwijzering.jpg"/>
          <p:cNvPicPr>
            <a:picLocks noChangeAspect="1"/>
          </p:cNvPicPr>
          <p:nvPr/>
        </p:nvPicPr>
        <p:blipFill>
          <a:blip r:embed="rId2" cstate="print"/>
          <a:srcRect l="46626" r="39493"/>
          <a:stretch>
            <a:fillRect/>
          </a:stretch>
        </p:blipFill>
        <p:spPr>
          <a:xfrm>
            <a:off x="0" y="0"/>
            <a:ext cx="1393041" cy="6858000"/>
          </a:xfrm>
          <a:prstGeom prst="rect">
            <a:avLst/>
          </a:prstGeom>
        </p:spPr>
      </p:pic>
      <p:pic>
        <p:nvPicPr>
          <p:cNvPr id="5" name="Afbeelding 4" descr="Schiphol.jpg"/>
          <p:cNvPicPr>
            <a:picLocks noChangeAspect="1"/>
          </p:cNvPicPr>
          <p:nvPr/>
        </p:nvPicPr>
        <p:blipFill>
          <a:blip r:embed="rId3" cstate="print"/>
          <a:srcRect l="43220" r="43829"/>
          <a:stretch>
            <a:fillRect/>
          </a:stretch>
        </p:blipFill>
        <p:spPr>
          <a:xfrm>
            <a:off x="7750959" y="0"/>
            <a:ext cx="1393041" cy="685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71604" y="1857365"/>
            <a:ext cx="6000792" cy="174308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6000" dirty="0" smtClean="0"/>
              <a:t>Tegen de stroom in…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dirty="0" smtClean="0"/>
              <a:t>Onze visie op het (einde) van strategische personeelsplanning</a:t>
            </a:r>
            <a:br>
              <a:rPr lang="nl-NL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5300" dirty="0">
              <a:solidFill>
                <a:srgbClr val="E2A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wegwijzering.jpg"/>
          <p:cNvPicPr>
            <a:picLocks noChangeAspect="1"/>
          </p:cNvPicPr>
          <p:nvPr/>
        </p:nvPicPr>
        <p:blipFill>
          <a:blip r:embed="rId3" cstate="print"/>
          <a:srcRect l="46626" r="39493"/>
          <a:stretch>
            <a:fillRect/>
          </a:stretch>
        </p:blipFill>
        <p:spPr>
          <a:xfrm>
            <a:off x="0" y="0"/>
            <a:ext cx="1393041" cy="685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572396" cy="371477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Haarlemmermeer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3600" dirty="0" smtClean="0"/>
              <a:t>Doorlopend investeren in ontwikkeling en mobiliteit…. met breed inzetbare medewerkers creëren we een wendbare organisatie en kunnen we de toekomst aan, los wat die ons brengt.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5300" dirty="0">
              <a:solidFill>
                <a:srgbClr val="E2AC00"/>
              </a:solidFill>
            </a:endParaRPr>
          </a:p>
        </p:txBody>
      </p:sp>
      <p:pic>
        <p:nvPicPr>
          <p:cNvPr id="1028" name="Picture 4" descr="http://www.offtrack.nl/images/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643314"/>
            <a:ext cx="4048125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wegwijzering.jpg"/>
          <p:cNvPicPr>
            <a:picLocks noChangeAspect="1"/>
          </p:cNvPicPr>
          <p:nvPr/>
        </p:nvPicPr>
        <p:blipFill>
          <a:blip r:embed="rId3" cstate="print"/>
          <a:srcRect l="46626" r="39493"/>
          <a:stretch>
            <a:fillRect/>
          </a:stretch>
        </p:blipFill>
        <p:spPr>
          <a:xfrm>
            <a:off x="0" y="0"/>
            <a:ext cx="1393041" cy="6858000"/>
          </a:xfrm>
          <a:prstGeom prst="rect">
            <a:avLst/>
          </a:prstGeom>
        </p:spPr>
      </p:pic>
      <p:pic>
        <p:nvPicPr>
          <p:cNvPr id="5" name="Afbeelding 4" descr="Schiphol.jpg"/>
          <p:cNvPicPr>
            <a:picLocks noChangeAspect="1"/>
          </p:cNvPicPr>
          <p:nvPr/>
        </p:nvPicPr>
        <p:blipFill>
          <a:blip r:embed="rId4" cstate="print"/>
          <a:srcRect l="43220" r="43829"/>
          <a:stretch>
            <a:fillRect/>
          </a:stretch>
        </p:blipFill>
        <p:spPr>
          <a:xfrm>
            <a:off x="7750959" y="0"/>
            <a:ext cx="1393041" cy="685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470025"/>
          </a:xfrm>
        </p:spPr>
        <p:txBody>
          <a:bodyPr/>
          <a:lstStyle/>
          <a:p>
            <a:r>
              <a:rPr lang="nl-NL" dirty="0" smtClean="0"/>
              <a:t>Tegen de stroom in…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643042" y="1714488"/>
            <a:ext cx="54292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Investeren in mensen, juist in krappe tijden: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  </a:t>
            </a:r>
            <a:r>
              <a:rPr lang="nl-NL" sz="2000" dirty="0" smtClean="0"/>
              <a:t>Opleiding &amp; ontwikkeling</a:t>
            </a:r>
          </a:p>
          <a:p>
            <a:pPr>
              <a:buFont typeface="Wingdings" pitchFamily="2" charset="2"/>
              <a:buChar char="§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000" dirty="0" smtClean="0"/>
              <a:t>  </a:t>
            </a:r>
            <a:r>
              <a:rPr lang="nl-NL" sz="2000" dirty="0" err="1" smtClean="0"/>
              <a:t>Medewerkertevredenheidsonderzoek</a:t>
            </a:r>
            <a:endParaRPr lang="nl-NL" sz="2000" dirty="0" smtClean="0"/>
          </a:p>
          <a:p>
            <a:pPr>
              <a:buFont typeface="Wingdings" pitchFamily="2" charset="2"/>
              <a:buChar char="§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000" dirty="0" smtClean="0"/>
              <a:t>  Arbeidsmarktcommunicatie</a:t>
            </a:r>
          </a:p>
          <a:p>
            <a:pPr>
              <a:buFont typeface="Wingdings" pitchFamily="2" charset="2"/>
              <a:buChar char="§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000" dirty="0" smtClean="0"/>
              <a:t>  Jonge Talenten</a:t>
            </a:r>
          </a:p>
          <a:p>
            <a:pPr>
              <a:buFont typeface="Wingdings" pitchFamily="2" charset="2"/>
              <a:buChar char="§"/>
            </a:pPr>
            <a:endParaRPr lang="nl-NL" sz="2000" dirty="0" smtClean="0"/>
          </a:p>
          <a:p>
            <a:pPr>
              <a:buFont typeface="Wingdings" pitchFamily="2" charset="2"/>
              <a:buChar char="§"/>
            </a:pPr>
            <a:r>
              <a:rPr lang="nl-NL" sz="2000" dirty="0" smtClean="0"/>
              <a:t>  Loopbaanplein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Het concept: </a:t>
            </a:r>
          </a:p>
          <a:p>
            <a:pPr>
              <a:buNone/>
            </a:pPr>
            <a:r>
              <a:rPr lang="nl-NL" dirty="0" smtClean="0"/>
              <a:t>	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4000" dirty="0" smtClean="0"/>
              <a:t> </a:t>
            </a:r>
            <a:br>
              <a:rPr lang="nl-NL" sz="4000" dirty="0" smtClean="0"/>
            </a:br>
            <a:r>
              <a:rPr lang="nl-NL" dirty="0" smtClean="0"/>
              <a:t>Arbeidsmarktcommunicatie</a:t>
            </a:r>
            <a:r>
              <a:rPr lang="nl-NL" sz="4900" dirty="0" smtClean="0"/>
              <a:t>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42844" y="714356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600" dirty="0" smtClean="0"/>
              <a:t>		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14422"/>
            <a:ext cx="50458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4786346" cy="2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&amp; resultaat</a:t>
            </a:r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4496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405</Words>
  <Application>Microsoft Office PowerPoint</Application>
  <PresentationFormat>Diavoorstelling (4:3)</PresentationFormat>
  <Paragraphs>89</Paragraphs>
  <Slides>19</Slides>
  <Notes>7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Dia 1</vt:lpstr>
      <vt:lpstr>Dia 2</vt:lpstr>
      <vt:lpstr>Impressie Haarlemmermeer</vt:lpstr>
      <vt:lpstr>Dia 4</vt:lpstr>
      <vt:lpstr>  Tegen de stroom in…   Onze visie op het (einde) van strategische personeelsplanning  </vt:lpstr>
      <vt:lpstr> Haarlemmermeer  Doorlopend investeren in ontwikkeling en mobiliteit…. met breed inzetbare medewerkers creëren we een wendbare organisatie en kunnen we de toekomst aan, los wat die ons brengt.   </vt:lpstr>
      <vt:lpstr>Tegen de stroom in…</vt:lpstr>
      <vt:lpstr>  Arbeidsmarktcommunicatie   </vt:lpstr>
      <vt:lpstr>Ontwikkeling &amp; resultaat</vt:lpstr>
      <vt:lpstr>  Jonge Talenten   </vt:lpstr>
      <vt:lpstr>     </vt:lpstr>
      <vt:lpstr>     </vt:lpstr>
      <vt:lpstr>     </vt:lpstr>
      <vt:lpstr>     </vt:lpstr>
      <vt:lpstr>     </vt:lpstr>
      <vt:lpstr>Dia 16</vt:lpstr>
      <vt:lpstr>Dia 17</vt:lpstr>
      <vt:lpstr>Dia 18</vt:lpstr>
      <vt:lpstr>Dia 19</vt:lpstr>
    </vt:vector>
  </TitlesOfParts>
  <Company>Gemeente Haarlemmermeer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Rumpen</dc:creator>
  <cp:lastModifiedBy>Alex Huttinga</cp:lastModifiedBy>
  <cp:revision>37</cp:revision>
  <dcterms:created xsi:type="dcterms:W3CDTF">2011-10-24T11:21:58Z</dcterms:created>
  <dcterms:modified xsi:type="dcterms:W3CDTF">2011-11-01T13:49:11Z</dcterms:modified>
</cp:coreProperties>
</file>